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5" r:id="rId6"/>
    <p:sldMasterId id="2147483701" r:id="rId7"/>
    <p:sldMasterId id="2147483710" r:id="rId8"/>
    <p:sldMasterId id="2147483717" r:id="rId9"/>
  </p:sldMasterIdLst>
  <p:notesMasterIdLst>
    <p:notesMasterId r:id="rId45"/>
  </p:notesMasterIdLst>
  <p:handoutMasterIdLst>
    <p:handoutMasterId r:id="rId46"/>
  </p:handoutMasterIdLst>
  <p:sldIdLst>
    <p:sldId id="405" r:id="rId10"/>
    <p:sldId id="283" r:id="rId11"/>
    <p:sldId id="294" r:id="rId12"/>
    <p:sldId id="2763" r:id="rId13"/>
    <p:sldId id="1245" r:id="rId14"/>
    <p:sldId id="2766" r:id="rId15"/>
    <p:sldId id="1333" r:id="rId16"/>
    <p:sldId id="1343" r:id="rId17"/>
    <p:sldId id="2761" r:id="rId18"/>
    <p:sldId id="1342" r:id="rId19"/>
    <p:sldId id="2767" r:id="rId20"/>
    <p:sldId id="2779" r:id="rId21"/>
    <p:sldId id="2773" r:id="rId22"/>
    <p:sldId id="2774" r:id="rId23"/>
    <p:sldId id="2775" r:id="rId24"/>
    <p:sldId id="2776" r:id="rId25"/>
    <p:sldId id="2777" r:id="rId26"/>
    <p:sldId id="2778" r:id="rId27"/>
    <p:sldId id="2772" r:id="rId28"/>
    <p:sldId id="1266" r:id="rId29"/>
    <p:sldId id="2768" r:id="rId30"/>
    <p:sldId id="2769" r:id="rId31"/>
    <p:sldId id="2771" r:id="rId32"/>
    <p:sldId id="2780" r:id="rId33"/>
    <p:sldId id="2781" r:id="rId34"/>
    <p:sldId id="488" r:id="rId35"/>
    <p:sldId id="1300" r:id="rId36"/>
    <p:sldId id="562" r:id="rId37"/>
    <p:sldId id="572" r:id="rId38"/>
    <p:sldId id="1329" r:id="rId39"/>
    <p:sldId id="1340" r:id="rId40"/>
    <p:sldId id="1341" r:id="rId41"/>
    <p:sldId id="423" r:id="rId42"/>
    <p:sldId id="403" r:id="rId43"/>
    <p:sldId id="4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96" userDrawn="1">
          <p15:clr>
            <a:srgbClr val="A4A3A4"/>
          </p15:clr>
        </p15:guide>
        <p15:guide id="3" pos="384" userDrawn="1">
          <p15:clr>
            <a:srgbClr val="A4A3A4"/>
          </p15:clr>
        </p15:guide>
        <p15:guide id="4" pos="3840" userDrawn="1">
          <p15:clr>
            <a:srgbClr val="A4A3A4"/>
          </p15:clr>
        </p15:guide>
        <p15:guide id="5" orient="horz" pos="3456" userDrawn="1">
          <p15:clr>
            <a:srgbClr val="A4A3A4"/>
          </p15:clr>
        </p15:guide>
        <p15:guide id="6" orient="horz" pos="7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Macias" initials="RM" lastIdx="103" clrIdx="0">
    <p:extLst>
      <p:ext uri="{19B8F6BF-5375-455C-9EA6-DF929625EA0E}">
        <p15:presenceInfo xmlns:p15="http://schemas.microsoft.com/office/powerpoint/2012/main" userId="S::ryan@rsmelectionsolutions.com::0f8337fa-069f-41da-a74b-5eb61974ead6" providerId="AD"/>
      </p:ext>
    </p:extLst>
  </p:cmAuthor>
  <p:cmAuthor id="2" name="KUENNEN, DAVID" initials="KD" lastIdx="42" clrIdx="1">
    <p:extLst>
      <p:ext uri="{19B8F6BF-5375-455C-9EA6-DF929625EA0E}">
        <p15:presenceInfo xmlns:p15="http://schemas.microsoft.com/office/powerpoint/2012/main" userId="S::david.kuennen@cisa.dhs.gov::08d5864d-17fe-4943-83a2-1f95846f708e" providerId="AD"/>
      </p:ext>
    </p:extLst>
  </p:cmAuthor>
  <p:cmAuthor id="3" name="Kailey Kane" initials="KK" lastIdx="15" clrIdx="2">
    <p:extLst>
      <p:ext uri="{19B8F6BF-5375-455C-9EA6-DF929625EA0E}">
        <p15:presenceInfo xmlns:p15="http://schemas.microsoft.com/office/powerpoint/2012/main" userId="S::kkane@lafayettegroup.com::2f7db222-f360-4f65-b872-e815bf90604f" providerId="AD"/>
      </p:ext>
    </p:extLst>
  </p:cmAuthor>
  <p:cmAuthor id="4" name="Ty Zirkle" initials="TZ" lastIdx="2" clrIdx="3">
    <p:extLst>
      <p:ext uri="{19B8F6BF-5375-455C-9EA6-DF929625EA0E}">
        <p15:presenceInfo xmlns:p15="http://schemas.microsoft.com/office/powerpoint/2012/main" userId="S::tzirkle@lafayettegroup.com::54fd56ba-38a3-4661-8610-ae11eb801c45" providerId="AD"/>
      </p:ext>
    </p:extLst>
  </p:cmAuthor>
  <p:cmAuthor id="5" name="Ahr, Daniel" initials="AD" lastIdx="3" clrIdx="4">
    <p:extLst>
      <p:ext uri="{19B8F6BF-5375-455C-9EA6-DF929625EA0E}">
        <p15:presenceInfo xmlns:p15="http://schemas.microsoft.com/office/powerpoint/2012/main" userId="S::daniel.ahr@cisa.dhs.gov::89105ae0-c445-4259-beea-00d4ae863573" providerId="AD"/>
      </p:ext>
    </p:extLst>
  </p:cmAuthor>
  <p:cmAuthor id="6" name="GRIFFIN, KYLE (CTR)" initials="GK(" lastIdx="2" clrIdx="5">
    <p:extLst>
      <p:ext uri="{19B8F6BF-5375-455C-9EA6-DF929625EA0E}">
        <p15:presenceInfo xmlns:p15="http://schemas.microsoft.com/office/powerpoint/2012/main" userId="S::kyle.griffin@associates.cisa.dhs.gov::2c0c824d-8734-46cb-9a30-2c2e1cb355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5A5B5D"/>
    <a:srgbClr val="383938"/>
    <a:srgbClr val="8764B8"/>
    <a:srgbClr val="615A65"/>
    <a:srgbClr val="627185"/>
    <a:srgbClr val="6B718D"/>
    <a:srgbClr val="676B87"/>
    <a:srgbClr val="A3D1EB"/>
    <a:srgbClr val="F6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E8F7B-4469-41B8-A362-B6CA2D0DB1E8}" v="31" dt="2022-08-23T03:52:13.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75" autoAdjust="0"/>
    <p:restoredTop sz="75978" autoAdjust="0"/>
  </p:normalViewPr>
  <p:slideViewPr>
    <p:cSldViewPr snapToGrid="0">
      <p:cViewPr varScale="1">
        <p:scale>
          <a:sx n="56" d="100"/>
          <a:sy n="56" d="100"/>
        </p:scale>
        <p:origin x="744" y="72"/>
      </p:cViewPr>
      <p:guideLst>
        <p:guide pos="7296"/>
        <p:guide pos="384"/>
        <p:guide pos="3840"/>
        <p:guide orient="horz" pos="3456"/>
        <p:guide orient="horz" pos="744"/>
      </p:guideLst>
    </p:cSldViewPr>
  </p:slideViewPr>
  <p:notesTextViewPr>
    <p:cViewPr>
      <p:scale>
        <a:sx n="1" d="1"/>
        <a:sy n="1" d="1"/>
      </p:scale>
      <p:origin x="0" y="0"/>
    </p:cViewPr>
  </p:notesTextViewPr>
  <p:sorterViewPr>
    <p:cViewPr varScale="1">
      <p:scale>
        <a:sx n="1" d="1"/>
        <a:sy n="1" d="1"/>
      </p:scale>
      <p:origin x="0" y="-883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2A908-0D8D-4665-9D3E-BD1BB4321C8B}" type="doc">
      <dgm:prSet loTypeId="urn:microsoft.com/office/officeart/2005/8/layout/bProcess4" loCatId="process" qsTypeId="urn:microsoft.com/office/officeart/2005/8/quickstyle/simple4" qsCatId="simple" csTypeId="urn:microsoft.com/office/officeart/2005/8/colors/accent3_2" csCatId="accent3" phldr="1"/>
      <dgm:spPr/>
      <dgm:t>
        <a:bodyPr/>
        <a:lstStyle/>
        <a:p>
          <a:endParaRPr lang="en-US"/>
        </a:p>
      </dgm:t>
    </dgm:pt>
    <dgm:pt modelId="{EDA1B0F3-343C-4986-B108-6DBCD1B51A62}">
      <dgm:prSet custT="1"/>
      <dgm:spPr>
        <a:solidFill>
          <a:srgbClr val="005288"/>
        </a:solidFill>
      </dgm:spPr>
      <dgm:t>
        <a:bodyPr/>
        <a:lstStyle/>
        <a:p>
          <a:r>
            <a:rPr lang="en-US" sz="1600" b="1" dirty="0">
              <a:effectLst>
                <a:outerShdw blurRad="38100" dist="38100" dir="2700000" algn="tl">
                  <a:srgbClr val="000000">
                    <a:alpha val="43137"/>
                  </a:srgbClr>
                </a:outerShdw>
              </a:effectLst>
            </a:rPr>
            <a:t>High-Profile Cyber Attacks</a:t>
          </a:r>
        </a:p>
      </dgm:t>
    </dgm:pt>
    <dgm:pt modelId="{A8F4E52F-DF1E-4D09-B38D-3FAB8F1AE202}" type="parTrans" cxnId="{5DF73B92-06EA-492B-BEA1-C1D1C24E89F5}">
      <dgm:prSet/>
      <dgm:spPr/>
      <dgm:t>
        <a:bodyPr/>
        <a:lstStyle/>
        <a:p>
          <a:endParaRPr lang="en-US" sz="1400">
            <a:effectLst>
              <a:outerShdw blurRad="38100" dist="38100" dir="2700000" algn="tl">
                <a:srgbClr val="000000">
                  <a:alpha val="43137"/>
                </a:srgbClr>
              </a:outerShdw>
            </a:effectLst>
          </a:endParaRPr>
        </a:p>
      </dgm:t>
    </dgm:pt>
    <dgm:pt modelId="{DE4B700E-5AE2-40DE-B485-52E099F48043}" type="sibTrans" cxnId="{5DF73B92-06EA-492B-BEA1-C1D1C24E89F5}">
      <dgm:prSet/>
      <dgm:spPr/>
      <dgm:t>
        <a:bodyPr/>
        <a:lstStyle/>
        <a:p>
          <a:endParaRPr lang="en-US" sz="1400">
            <a:effectLst>
              <a:outerShdw blurRad="38100" dist="38100" dir="2700000" algn="tl">
                <a:srgbClr val="000000">
                  <a:alpha val="43137"/>
                </a:srgbClr>
              </a:outerShdw>
            </a:effectLst>
          </a:endParaRPr>
        </a:p>
      </dgm:t>
    </dgm:pt>
    <dgm:pt modelId="{E19883C0-BB48-42F9-9510-D3DA76324D55}">
      <dgm:prSet custT="1"/>
      <dgm:spPr>
        <a:solidFill>
          <a:srgbClr val="005288"/>
        </a:solidFill>
      </dgm:spPr>
      <dgm:t>
        <a:bodyPr/>
        <a:lstStyle/>
        <a:p>
          <a:r>
            <a:rPr lang="en-US" sz="1400" dirty="0">
              <a:effectLst>
                <a:outerShdw blurRad="38100" dist="38100" dir="2700000" algn="tl">
                  <a:srgbClr val="000000">
                    <a:alpha val="43137"/>
                  </a:srgbClr>
                </a:outerShdw>
              </a:effectLst>
            </a:rPr>
            <a:t>2020 compromise of the SolarWinds software supply chain</a:t>
          </a:r>
        </a:p>
      </dgm:t>
    </dgm:pt>
    <dgm:pt modelId="{8A0BEF0D-5AB0-444B-ADCC-6532FEE16E68}" type="parTrans" cxnId="{AF4141FA-D503-4E16-9108-AFDF1411EA7A}">
      <dgm:prSet/>
      <dgm:spPr/>
      <dgm:t>
        <a:bodyPr/>
        <a:lstStyle/>
        <a:p>
          <a:endParaRPr lang="en-US" sz="1400">
            <a:effectLst>
              <a:outerShdw blurRad="38100" dist="38100" dir="2700000" algn="tl">
                <a:srgbClr val="000000">
                  <a:alpha val="43137"/>
                </a:srgbClr>
              </a:outerShdw>
            </a:effectLst>
          </a:endParaRPr>
        </a:p>
      </dgm:t>
    </dgm:pt>
    <dgm:pt modelId="{FF9A1AE0-D6D9-46C5-98D5-3E5A587CADA2}" type="sibTrans" cxnId="{AF4141FA-D503-4E16-9108-AFDF1411EA7A}">
      <dgm:prSet/>
      <dgm:spPr/>
      <dgm:t>
        <a:bodyPr/>
        <a:lstStyle/>
        <a:p>
          <a:endParaRPr lang="en-US" sz="1400">
            <a:effectLst>
              <a:outerShdw blurRad="38100" dist="38100" dir="2700000" algn="tl">
                <a:srgbClr val="000000">
                  <a:alpha val="43137"/>
                </a:srgbClr>
              </a:outerShdw>
            </a:effectLst>
          </a:endParaRPr>
        </a:p>
      </dgm:t>
    </dgm:pt>
    <dgm:pt modelId="{149E9B36-3A53-41B3-B420-1D82371073E1}">
      <dgm:prSet custT="1"/>
      <dgm:spPr>
        <a:solidFill>
          <a:srgbClr val="005288"/>
        </a:solidFill>
      </dgm:spPr>
      <dgm:t>
        <a:bodyPr/>
        <a:lstStyle/>
        <a:p>
          <a:r>
            <a:rPr lang="en-US" sz="1400">
              <a:effectLst>
                <a:outerShdw blurRad="38100" dist="38100" dir="2700000" algn="tl">
                  <a:srgbClr val="000000">
                    <a:alpha val="43137"/>
                  </a:srgbClr>
                </a:outerShdw>
              </a:effectLst>
            </a:rPr>
            <a:t>2020 targeting of U.S. companies developing COVID-19 vaccines</a:t>
          </a:r>
          <a:endParaRPr lang="en-US" sz="1400" dirty="0">
            <a:effectLst>
              <a:outerShdw blurRad="38100" dist="38100" dir="2700000" algn="tl">
                <a:srgbClr val="000000">
                  <a:alpha val="43137"/>
                </a:srgbClr>
              </a:outerShdw>
            </a:effectLst>
          </a:endParaRPr>
        </a:p>
      </dgm:t>
    </dgm:pt>
    <dgm:pt modelId="{C04194AB-2488-4DEA-9F37-7ADA27C7ECED}" type="parTrans" cxnId="{1C7529C3-0D78-4DB9-83DC-4BF6356262CE}">
      <dgm:prSet/>
      <dgm:spPr/>
      <dgm:t>
        <a:bodyPr/>
        <a:lstStyle/>
        <a:p>
          <a:endParaRPr lang="en-US" sz="1400">
            <a:effectLst>
              <a:outerShdw blurRad="38100" dist="38100" dir="2700000" algn="tl">
                <a:srgbClr val="000000">
                  <a:alpha val="43137"/>
                </a:srgbClr>
              </a:outerShdw>
            </a:effectLst>
          </a:endParaRPr>
        </a:p>
      </dgm:t>
    </dgm:pt>
    <dgm:pt modelId="{9260888F-23D5-4C32-AABD-2F582E283433}" type="sibTrans" cxnId="{1C7529C3-0D78-4DB9-83DC-4BF6356262CE}">
      <dgm:prSet/>
      <dgm:spPr/>
      <dgm:t>
        <a:bodyPr/>
        <a:lstStyle/>
        <a:p>
          <a:endParaRPr lang="en-US" sz="1400">
            <a:effectLst>
              <a:outerShdw blurRad="38100" dist="38100" dir="2700000" algn="tl">
                <a:srgbClr val="000000">
                  <a:alpha val="43137"/>
                </a:srgbClr>
              </a:outerShdw>
            </a:effectLst>
          </a:endParaRPr>
        </a:p>
      </dgm:t>
    </dgm:pt>
    <dgm:pt modelId="{E50920B2-6445-4228-8140-AD16F0E7F155}">
      <dgm:prSet custT="1"/>
      <dgm:spPr>
        <a:solidFill>
          <a:srgbClr val="005288"/>
        </a:solidFill>
      </dgm:spPr>
      <dgm:t>
        <a:bodyPr/>
        <a:lstStyle/>
        <a:p>
          <a:r>
            <a:rPr lang="en-US" sz="1400">
              <a:effectLst>
                <a:outerShdw blurRad="38100" dist="38100" dir="2700000" algn="tl">
                  <a:srgbClr val="000000">
                    <a:alpha val="43137"/>
                  </a:srgbClr>
                </a:outerShdw>
              </a:effectLst>
            </a:rPr>
            <a:t>2018 and 2020 Mis- Dis- Maliformation campaigns in elections</a:t>
          </a:r>
          <a:endParaRPr lang="en-US" sz="1400" dirty="0">
            <a:effectLst>
              <a:outerShdw blurRad="38100" dist="38100" dir="2700000" algn="tl">
                <a:srgbClr val="000000">
                  <a:alpha val="43137"/>
                </a:srgbClr>
              </a:outerShdw>
            </a:effectLst>
          </a:endParaRPr>
        </a:p>
      </dgm:t>
    </dgm:pt>
    <dgm:pt modelId="{E10A9B8B-90CC-421D-8166-F39CE6709E8F}" type="parTrans" cxnId="{C27F44CC-77B8-4965-AAA8-7F44DA8AA961}">
      <dgm:prSet/>
      <dgm:spPr/>
      <dgm:t>
        <a:bodyPr/>
        <a:lstStyle/>
        <a:p>
          <a:endParaRPr lang="en-US" sz="1400">
            <a:effectLst>
              <a:outerShdw blurRad="38100" dist="38100" dir="2700000" algn="tl">
                <a:srgbClr val="000000">
                  <a:alpha val="43137"/>
                </a:srgbClr>
              </a:outerShdw>
            </a:effectLst>
          </a:endParaRPr>
        </a:p>
      </dgm:t>
    </dgm:pt>
    <dgm:pt modelId="{5D876AD3-3D55-4C9E-ADB0-ADEFB242D4BA}" type="sibTrans" cxnId="{C27F44CC-77B8-4965-AAA8-7F44DA8AA961}">
      <dgm:prSet/>
      <dgm:spPr/>
      <dgm:t>
        <a:bodyPr/>
        <a:lstStyle/>
        <a:p>
          <a:endParaRPr lang="en-US" sz="1400">
            <a:effectLst>
              <a:outerShdw blurRad="38100" dist="38100" dir="2700000" algn="tl">
                <a:srgbClr val="000000">
                  <a:alpha val="43137"/>
                </a:srgbClr>
              </a:outerShdw>
            </a:effectLst>
          </a:endParaRPr>
        </a:p>
      </dgm:t>
    </dgm:pt>
    <dgm:pt modelId="{A0F56B57-FA6D-41AE-A795-84ACD2ACF565}">
      <dgm:prSet custT="1"/>
      <dgm:spPr>
        <a:solidFill>
          <a:srgbClr val="005288"/>
        </a:solidFill>
      </dgm:spPr>
      <dgm:t>
        <a:bodyPr/>
        <a:lstStyle/>
        <a:p>
          <a:r>
            <a:rPr lang="en-US" sz="1400">
              <a:effectLst>
                <a:outerShdw blurRad="38100" dist="38100" dir="2700000" algn="tl">
                  <a:srgbClr val="000000">
                    <a:alpha val="43137"/>
                  </a:srgbClr>
                </a:outerShdw>
              </a:effectLst>
            </a:rPr>
            <a:t>2018 targeting of U.S industrial control system infrastructure</a:t>
          </a:r>
          <a:endParaRPr lang="en-US" sz="1400" dirty="0">
            <a:effectLst>
              <a:outerShdw blurRad="38100" dist="38100" dir="2700000" algn="tl">
                <a:srgbClr val="000000">
                  <a:alpha val="43137"/>
                </a:srgbClr>
              </a:outerShdw>
            </a:effectLst>
          </a:endParaRPr>
        </a:p>
      </dgm:t>
    </dgm:pt>
    <dgm:pt modelId="{0FB11594-3FAF-47A2-BF37-12DFB0B166AC}" type="parTrans" cxnId="{C61DD6D2-A4CF-4C23-B976-FA06A6A5D2BE}">
      <dgm:prSet/>
      <dgm:spPr/>
      <dgm:t>
        <a:bodyPr/>
        <a:lstStyle/>
        <a:p>
          <a:endParaRPr lang="en-US" sz="1400">
            <a:effectLst>
              <a:outerShdw blurRad="38100" dist="38100" dir="2700000" algn="tl">
                <a:srgbClr val="000000">
                  <a:alpha val="43137"/>
                </a:srgbClr>
              </a:outerShdw>
            </a:effectLst>
          </a:endParaRPr>
        </a:p>
      </dgm:t>
    </dgm:pt>
    <dgm:pt modelId="{0C2309B8-5654-40F6-83F1-1B32C44CC22B}" type="sibTrans" cxnId="{C61DD6D2-A4CF-4C23-B976-FA06A6A5D2BE}">
      <dgm:prSet/>
      <dgm:spPr/>
      <dgm:t>
        <a:bodyPr/>
        <a:lstStyle/>
        <a:p>
          <a:endParaRPr lang="en-US" sz="1400">
            <a:effectLst>
              <a:outerShdw blurRad="38100" dist="38100" dir="2700000" algn="tl">
                <a:srgbClr val="000000">
                  <a:alpha val="43137"/>
                </a:srgbClr>
              </a:outerShdw>
            </a:effectLst>
          </a:endParaRPr>
        </a:p>
      </dgm:t>
    </dgm:pt>
    <dgm:pt modelId="{B4A07BA7-40A0-4849-8370-CAA4E0EC847F}">
      <dgm:prSet custT="1"/>
      <dgm:spPr>
        <a:solidFill>
          <a:srgbClr val="005288"/>
        </a:solidFill>
      </dgm:spPr>
      <dgm:t>
        <a:bodyPr/>
        <a:lstStyle/>
        <a:p>
          <a:r>
            <a:rPr lang="en-US" sz="1400" dirty="0">
              <a:effectLst>
                <a:outerShdw blurRad="38100" dist="38100" dir="2700000" algn="tl">
                  <a:srgbClr val="000000">
                    <a:alpha val="43137"/>
                  </a:srgbClr>
                </a:outerShdw>
              </a:effectLst>
            </a:rPr>
            <a:t>2017 </a:t>
          </a:r>
          <a:r>
            <a:rPr lang="en-US" sz="1400" dirty="0" err="1">
              <a:effectLst>
                <a:outerShdw blurRad="38100" dist="38100" dir="2700000" algn="tl">
                  <a:srgbClr val="000000">
                    <a:alpha val="43137"/>
                  </a:srgbClr>
                </a:outerShdw>
              </a:effectLst>
            </a:rPr>
            <a:t>NotPetya</a:t>
          </a:r>
          <a:r>
            <a:rPr lang="en-US" sz="1400" dirty="0">
              <a:effectLst>
                <a:outerShdw blurRad="38100" dist="38100" dir="2700000" algn="tl">
                  <a:srgbClr val="000000">
                    <a:alpha val="43137"/>
                  </a:srgbClr>
                </a:outerShdw>
              </a:effectLst>
            </a:rPr>
            <a:t> ransomware attack on organizations worldwide</a:t>
          </a:r>
        </a:p>
      </dgm:t>
    </dgm:pt>
    <dgm:pt modelId="{861B2F30-B6E2-445C-B55D-4A9D3C5EF960}" type="parTrans" cxnId="{0030DA54-B19A-466E-8448-09C013C1D7FE}">
      <dgm:prSet/>
      <dgm:spPr/>
      <dgm:t>
        <a:bodyPr/>
        <a:lstStyle/>
        <a:p>
          <a:endParaRPr lang="en-US" sz="1400">
            <a:effectLst>
              <a:outerShdw blurRad="38100" dist="38100" dir="2700000" algn="tl">
                <a:srgbClr val="000000">
                  <a:alpha val="43137"/>
                </a:srgbClr>
              </a:outerShdw>
            </a:effectLst>
          </a:endParaRPr>
        </a:p>
      </dgm:t>
    </dgm:pt>
    <dgm:pt modelId="{4BE898AF-57F5-4EA5-A94D-D3B2061C021F}" type="sibTrans" cxnId="{0030DA54-B19A-466E-8448-09C013C1D7FE}">
      <dgm:prSet/>
      <dgm:spPr/>
      <dgm:t>
        <a:bodyPr/>
        <a:lstStyle/>
        <a:p>
          <a:endParaRPr lang="en-US" sz="1400">
            <a:effectLst>
              <a:outerShdw blurRad="38100" dist="38100" dir="2700000" algn="tl">
                <a:srgbClr val="000000">
                  <a:alpha val="43137"/>
                </a:srgbClr>
              </a:outerShdw>
            </a:effectLst>
          </a:endParaRPr>
        </a:p>
      </dgm:t>
    </dgm:pt>
    <dgm:pt modelId="{4E17F364-6796-43B9-88C7-D895E19A6080}">
      <dgm:prSet custT="1"/>
      <dgm:spPr>
        <a:solidFill>
          <a:srgbClr val="005288"/>
        </a:solidFill>
      </dgm:spPr>
      <dgm:t>
        <a:bodyPr/>
        <a:lstStyle/>
        <a:p>
          <a:r>
            <a:rPr lang="en-US" sz="1400" dirty="0">
              <a:effectLst>
                <a:outerShdw blurRad="38100" dist="38100" dir="2700000" algn="tl">
                  <a:srgbClr val="000000">
                    <a:alpha val="43137"/>
                  </a:srgbClr>
                </a:outerShdw>
              </a:effectLst>
            </a:rPr>
            <a:t>2016 leaks of documents stolen from the U.S. Democratic National Committee</a:t>
          </a:r>
        </a:p>
      </dgm:t>
    </dgm:pt>
    <dgm:pt modelId="{AEA2352E-C845-49CB-A407-48397F95B1A7}" type="parTrans" cxnId="{206400C2-D82F-4A9F-AC7D-CBFEDCBC71E0}">
      <dgm:prSet/>
      <dgm:spPr/>
      <dgm:t>
        <a:bodyPr/>
        <a:lstStyle/>
        <a:p>
          <a:endParaRPr lang="en-US" sz="1400">
            <a:effectLst>
              <a:outerShdw blurRad="38100" dist="38100" dir="2700000" algn="tl">
                <a:srgbClr val="000000">
                  <a:alpha val="43137"/>
                </a:srgbClr>
              </a:outerShdw>
            </a:effectLst>
          </a:endParaRPr>
        </a:p>
      </dgm:t>
    </dgm:pt>
    <dgm:pt modelId="{0585DB1D-1967-4F4F-899E-28416EF9595B}" type="sibTrans" cxnId="{206400C2-D82F-4A9F-AC7D-CBFEDCBC71E0}">
      <dgm:prSet/>
      <dgm:spPr/>
      <dgm:t>
        <a:bodyPr/>
        <a:lstStyle/>
        <a:p>
          <a:endParaRPr lang="en-US" sz="1400">
            <a:effectLst>
              <a:outerShdw blurRad="38100" dist="38100" dir="2700000" algn="tl">
                <a:srgbClr val="000000">
                  <a:alpha val="43137"/>
                </a:srgbClr>
              </a:outerShdw>
            </a:effectLst>
          </a:endParaRPr>
        </a:p>
      </dgm:t>
    </dgm:pt>
    <dgm:pt modelId="{C874421C-E2A7-4BEE-B1B2-C4510DFE3AED}">
      <dgm:prSet custT="1"/>
      <dgm:spPr>
        <a:solidFill>
          <a:srgbClr val="005288"/>
        </a:solidFill>
      </dgm:spPr>
      <dgm:t>
        <a:bodyPr/>
        <a:lstStyle/>
        <a:p>
          <a:r>
            <a:rPr lang="en-US" sz="1400">
              <a:effectLst>
                <a:outerShdw blurRad="38100" dist="38100" dir="2700000" algn="tl">
                  <a:srgbClr val="000000">
                    <a:alpha val="43137"/>
                  </a:srgbClr>
                </a:outerShdw>
              </a:effectLst>
            </a:rPr>
            <a:t>2016 GRIZZLY STEPPE via spearphishing</a:t>
          </a:r>
          <a:endParaRPr lang="en-US" sz="1400" dirty="0">
            <a:effectLst>
              <a:outerShdw blurRad="38100" dist="38100" dir="2700000" algn="tl">
                <a:srgbClr val="000000">
                  <a:alpha val="43137"/>
                </a:srgbClr>
              </a:outerShdw>
            </a:effectLst>
          </a:endParaRPr>
        </a:p>
      </dgm:t>
    </dgm:pt>
    <dgm:pt modelId="{EF819321-CCC0-4425-9B21-686C2EE96DFB}" type="parTrans" cxnId="{AE8BF4F2-B72E-4AE1-98D9-E1D902E1C5E9}">
      <dgm:prSet/>
      <dgm:spPr/>
      <dgm:t>
        <a:bodyPr/>
        <a:lstStyle/>
        <a:p>
          <a:endParaRPr lang="en-US" sz="1400">
            <a:effectLst>
              <a:outerShdw blurRad="38100" dist="38100" dir="2700000" algn="tl">
                <a:srgbClr val="000000">
                  <a:alpha val="43137"/>
                </a:srgbClr>
              </a:outerShdw>
            </a:effectLst>
          </a:endParaRPr>
        </a:p>
      </dgm:t>
    </dgm:pt>
    <dgm:pt modelId="{B6F824EA-3E6E-4D94-B0DA-618A1DF068D7}" type="sibTrans" cxnId="{AE8BF4F2-B72E-4AE1-98D9-E1D902E1C5E9}">
      <dgm:prSet/>
      <dgm:spPr/>
      <dgm:t>
        <a:bodyPr/>
        <a:lstStyle/>
        <a:p>
          <a:endParaRPr lang="en-US" sz="1400">
            <a:effectLst>
              <a:outerShdw blurRad="38100" dist="38100" dir="2700000" algn="tl">
                <a:srgbClr val="000000">
                  <a:alpha val="43137"/>
                </a:srgbClr>
              </a:outerShdw>
            </a:effectLst>
          </a:endParaRPr>
        </a:p>
      </dgm:t>
    </dgm:pt>
    <dgm:pt modelId="{321E74EC-1070-4F6D-A606-0FDD474F80D9}">
      <dgm:prSet custT="1"/>
      <dgm:spPr>
        <a:solidFill>
          <a:srgbClr val="005288"/>
        </a:solidFill>
      </dgm:spPr>
      <dgm:t>
        <a:bodyPr/>
        <a:lstStyle/>
        <a:p>
          <a:r>
            <a:rPr lang="en-US" sz="1400" dirty="0">
              <a:effectLst>
                <a:outerShdw blurRad="38100" dist="38100" dir="2700000" algn="tl">
                  <a:srgbClr val="000000">
                    <a:alpha val="43137"/>
                  </a:srgbClr>
                </a:outerShdw>
              </a:effectLst>
            </a:rPr>
            <a:t>2015 </a:t>
          </a:r>
          <a:r>
            <a:rPr lang="en-US" sz="1400" dirty="0" err="1">
              <a:effectLst>
                <a:outerShdw blurRad="38100" dist="38100" dir="2700000" algn="tl">
                  <a:srgbClr val="000000">
                    <a:alpha val="43137"/>
                  </a:srgbClr>
                </a:outerShdw>
              </a:effectLst>
            </a:rPr>
            <a:t>BlackEnergy</a:t>
          </a:r>
          <a:r>
            <a:rPr lang="en-US" sz="1400" dirty="0">
              <a:effectLst>
                <a:outerShdw blurRad="38100" dist="38100" dir="2700000" algn="tl">
                  <a:srgbClr val="000000">
                    <a:alpha val="43137"/>
                  </a:srgbClr>
                </a:outerShdw>
              </a:effectLst>
            </a:rPr>
            <a:t> disruption of Ukrainian electricity</a:t>
          </a:r>
        </a:p>
      </dgm:t>
    </dgm:pt>
    <dgm:pt modelId="{A6C45E17-BFEC-42BB-8831-2D1DCE347934}" type="parTrans" cxnId="{4C0F7137-1D6A-4C25-AD27-AF75EF75BD0E}">
      <dgm:prSet/>
      <dgm:spPr/>
      <dgm:t>
        <a:bodyPr/>
        <a:lstStyle/>
        <a:p>
          <a:endParaRPr lang="en-US" sz="1400">
            <a:effectLst>
              <a:outerShdw blurRad="38100" dist="38100" dir="2700000" algn="tl">
                <a:srgbClr val="000000">
                  <a:alpha val="43137"/>
                </a:srgbClr>
              </a:outerShdw>
            </a:effectLst>
          </a:endParaRPr>
        </a:p>
      </dgm:t>
    </dgm:pt>
    <dgm:pt modelId="{A1D6CD4A-0C8C-41F1-82E0-E0985CDE06D2}" type="sibTrans" cxnId="{4C0F7137-1D6A-4C25-AD27-AF75EF75BD0E}">
      <dgm:prSet/>
      <dgm:spPr/>
      <dgm:t>
        <a:bodyPr/>
        <a:lstStyle/>
        <a:p>
          <a:endParaRPr lang="en-US" sz="1400">
            <a:effectLst>
              <a:outerShdw blurRad="38100" dist="38100" dir="2700000" algn="tl">
                <a:srgbClr val="000000">
                  <a:alpha val="43137"/>
                </a:srgbClr>
              </a:outerShdw>
            </a:effectLst>
          </a:endParaRPr>
        </a:p>
      </dgm:t>
    </dgm:pt>
    <dgm:pt modelId="{61B8B6B7-AC6B-4231-9FA3-0A3D0FDDB00F}" type="pres">
      <dgm:prSet presAssocID="{5322A908-0D8D-4665-9D3E-BD1BB4321C8B}" presName="Name0" presStyleCnt="0">
        <dgm:presLayoutVars>
          <dgm:dir/>
          <dgm:resizeHandles/>
        </dgm:presLayoutVars>
      </dgm:prSet>
      <dgm:spPr/>
    </dgm:pt>
    <dgm:pt modelId="{BDD496EA-7145-4B3C-99DA-D5B02B09F6D3}" type="pres">
      <dgm:prSet presAssocID="{EDA1B0F3-343C-4986-B108-6DBCD1B51A62}" presName="compNode" presStyleCnt="0"/>
      <dgm:spPr/>
    </dgm:pt>
    <dgm:pt modelId="{F942C642-F83A-4B9E-B4D6-AA08D5CA6FB8}" type="pres">
      <dgm:prSet presAssocID="{EDA1B0F3-343C-4986-B108-6DBCD1B51A62}" presName="dummyConnPt" presStyleCnt="0"/>
      <dgm:spPr/>
    </dgm:pt>
    <dgm:pt modelId="{B7DD2FD6-322C-44E8-813E-F8AF6967FDF5}" type="pres">
      <dgm:prSet presAssocID="{EDA1B0F3-343C-4986-B108-6DBCD1B51A62}" presName="node" presStyleLbl="node1" presStyleIdx="0" presStyleCnt="9" custLinFactNeighborX="-917">
        <dgm:presLayoutVars>
          <dgm:bulletEnabled val="1"/>
        </dgm:presLayoutVars>
      </dgm:prSet>
      <dgm:spPr/>
    </dgm:pt>
    <dgm:pt modelId="{FA416AA7-5C65-4C42-9903-5C6D6C4ABA1B}" type="pres">
      <dgm:prSet presAssocID="{DE4B700E-5AE2-40DE-B485-52E099F48043}" presName="sibTrans" presStyleLbl="bgSibTrans2D1" presStyleIdx="0" presStyleCnt="8"/>
      <dgm:spPr/>
    </dgm:pt>
    <dgm:pt modelId="{3D569F09-6939-46B3-AA87-D15B109B5B6B}" type="pres">
      <dgm:prSet presAssocID="{E19883C0-BB48-42F9-9510-D3DA76324D55}" presName="compNode" presStyleCnt="0"/>
      <dgm:spPr/>
    </dgm:pt>
    <dgm:pt modelId="{D84116FD-6D79-4BFF-942D-C4DDB941ADBE}" type="pres">
      <dgm:prSet presAssocID="{E19883C0-BB48-42F9-9510-D3DA76324D55}" presName="dummyConnPt" presStyleCnt="0"/>
      <dgm:spPr/>
    </dgm:pt>
    <dgm:pt modelId="{F8154FF2-FE76-4E46-92EE-1A7C9D70FB5D}" type="pres">
      <dgm:prSet presAssocID="{E19883C0-BB48-42F9-9510-D3DA76324D55}" presName="node" presStyleLbl="node1" presStyleIdx="1" presStyleCnt="9">
        <dgm:presLayoutVars>
          <dgm:bulletEnabled val="1"/>
        </dgm:presLayoutVars>
      </dgm:prSet>
      <dgm:spPr/>
    </dgm:pt>
    <dgm:pt modelId="{AB24E62F-5EDE-4233-BF8A-1DB86A0E5E5F}" type="pres">
      <dgm:prSet presAssocID="{FF9A1AE0-D6D9-46C5-98D5-3E5A587CADA2}" presName="sibTrans" presStyleLbl="bgSibTrans2D1" presStyleIdx="1" presStyleCnt="8"/>
      <dgm:spPr/>
    </dgm:pt>
    <dgm:pt modelId="{2F2A10C5-B7E8-4960-9346-EA674F96E8B8}" type="pres">
      <dgm:prSet presAssocID="{149E9B36-3A53-41B3-B420-1D82371073E1}" presName="compNode" presStyleCnt="0"/>
      <dgm:spPr/>
    </dgm:pt>
    <dgm:pt modelId="{AA938720-A6D0-4D6A-ADCC-D390701733FA}" type="pres">
      <dgm:prSet presAssocID="{149E9B36-3A53-41B3-B420-1D82371073E1}" presName="dummyConnPt" presStyleCnt="0"/>
      <dgm:spPr/>
    </dgm:pt>
    <dgm:pt modelId="{73FC07B1-EECF-463E-B1EE-86FDF9D2C5B9}" type="pres">
      <dgm:prSet presAssocID="{149E9B36-3A53-41B3-B420-1D82371073E1}" presName="node" presStyleLbl="node1" presStyleIdx="2" presStyleCnt="9">
        <dgm:presLayoutVars>
          <dgm:bulletEnabled val="1"/>
        </dgm:presLayoutVars>
      </dgm:prSet>
      <dgm:spPr/>
    </dgm:pt>
    <dgm:pt modelId="{937503F9-1D87-4610-B78D-8CE288D6F709}" type="pres">
      <dgm:prSet presAssocID="{9260888F-23D5-4C32-AABD-2F582E283433}" presName="sibTrans" presStyleLbl="bgSibTrans2D1" presStyleIdx="2" presStyleCnt="8"/>
      <dgm:spPr/>
    </dgm:pt>
    <dgm:pt modelId="{8FD6D3A4-1CDB-4E91-A2DC-FB8EF938DB2C}" type="pres">
      <dgm:prSet presAssocID="{E50920B2-6445-4228-8140-AD16F0E7F155}" presName="compNode" presStyleCnt="0"/>
      <dgm:spPr/>
    </dgm:pt>
    <dgm:pt modelId="{2E8DEE60-5EBC-4ACD-B26C-FA058EB07B4F}" type="pres">
      <dgm:prSet presAssocID="{E50920B2-6445-4228-8140-AD16F0E7F155}" presName="dummyConnPt" presStyleCnt="0"/>
      <dgm:spPr/>
    </dgm:pt>
    <dgm:pt modelId="{B7C02946-26C2-4BCC-B0E9-60CC4FE2FD4F}" type="pres">
      <dgm:prSet presAssocID="{E50920B2-6445-4228-8140-AD16F0E7F155}" presName="node" presStyleLbl="node1" presStyleIdx="3" presStyleCnt="9">
        <dgm:presLayoutVars>
          <dgm:bulletEnabled val="1"/>
        </dgm:presLayoutVars>
      </dgm:prSet>
      <dgm:spPr/>
    </dgm:pt>
    <dgm:pt modelId="{4846F8EA-04BE-4EF4-8A05-92A4C2A0C500}" type="pres">
      <dgm:prSet presAssocID="{5D876AD3-3D55-4C9E-ADB0-ADEFB242D4BA}" presName="sibTrans" presStyleLbl="bgSibTrans2D1" presStyleIdx="3" presStyleCnt="8"/>
      <dgm:spPr/>
    </dgm:pt>
    <dgm:pt modelId="{CF1D353D-DD58-4757-AF92-113CBCD3BD91}" type="pres">
      <dgm:prSet presAssocID="{A0F56B57-FA6D-41AE-A795-84ACD2ACF565}" presName="compNode" presStyleCnt="0"/>
      <dgm:spPr/>
    </dgm:pt>
    <dgm:pt modelId="{7504B654-4FA6-4638-9E64-BC4B4F166DC1}" type="pres">
      <dgm:prSet presAssocID="{A0F56B57-FA6D-41AE-A795-84ACD2ACF565}" presName="dummyConnPt" presStyleCnt="0"/>
      <dgm:spPr/>
    </dgm:pt>
    <dgm:pt modelId="{81942E1B-4489-4391-9B7F-9CF84374B98E}" type="pres">
      <dgm:prSet presAssocID="{A0F56B57-FA6D-41AE-A795-84ACD2ACF565}" presName="node" presStyleLbl="node1" presStyleIdx="4" presStyleCnt="9">
        <dgm:presLayoutVars>
          <dgm:bulletEnabled val="1"/>
        </dgm:presLayoutVars>
      </dgm:prSet>
      <dgm:spPr/>
    </dgm:pt>
    <dgm:pt modelId="{040C2361-BBE5-46AA-86E3-764B5F1D3F81}" type="pres">
      <dgm:prSet presAssocID="{0C2309B8-5654-40F6-83F1-1B32C44CC22B}" presName="sibTrans" presStyleLbl="bgSibTrans2D1" presStyleIdx="4" presStyleCnt="8"/>
      <dgm:spPr/>
    </dgm:pt>
    <dgm:pt modelId="{63B928E3-F5A8-4EE8-AA0D-8CFA1FEA0EF2}" type="pres">
      <dgm:prSet presAssocID="{B4A07BA7-40A0-4849-8370-CAA4E0EC847F}" presName="compNode" presStyleCnt="0"/>
      <dgm:spPr/>
    </dgm:pt>
    <dgm:pt modelId="{2E0307F8-8EF4-459F-9E8B-1DABAA26D4D8}" type="pres">
      <dgm:prSet presAssocID="{B4A07BA7-40A0-4849-8370-CAA4E0EC847F}" presName="dummyConnPt" presStyleCnt="0"/>
      <dgm:spPr/>
    </dgm:pt>
    <dgm:pt modelId="{0C5651CC-DA79-45C7-AEFE-7934C78F55B4}" type="pres">
      <dgm:prSet presAssocID="{B4A07BA7-40A0-4849-8370-CAA4E0EC847F}" presName="node" presStyleLbl="node1" presStyleIdx="5" presStyleCnt="9">
        <dgm:presLayoutVars>
          <dgm:bulletEnabled val="1"/>
        </dgm:presLayoutVars>
      </dgm:prSet>
      <dgm:spPr/>
    </dgm:pt>
    <dgm:pt modelId="{AC14F56C-B0AF-4E78-9A9E-63720B455EC9}" type="pres">
      <dgm:prSet presAssocID="{4BE898AF-57F5-4EA5-A94D-D3B2061C021F}" presName="sibTrans" presStyleLbl="bgSibTrans2D1" presStyleIdx="5" presStyleCnt="8"/>
      <dgm:spPr/>
    </dgm:pt>
    <dgm:pt modelId="{557F3173-B2AA-48AC-8143-51FB3275631E}" type="pres">
      <dgm:prSet presAssocID="{4E17F364-6796-43B9-88C7-D895E19A6080}" presName="compNode" presStyleCnt="0"/>
      <dgm:spPr/>
    </dgm:pt>
    <dgm:pt modelId="{BFDF9DCB-BBE9-420F-8B84-990C1BB5BB96}" type="pres">
      <dgm:prSet presAssocID="{4E17F364-6796-43B9-88C7-D895E19A6080}" presName="dummyConnPt" presStyleCnt="0"/>
      <dgm:spPr/>
    </dgm:pt>
    <dgm:pt modelId="{71AAF4C3-9F7C-44AE-99CE-CC15D568C422}" type="pres">
      <dgm:prSet presAssocID="{4E17F364-6796-43B9-88C7-D895E19A6080}" presName="node" presStyleLbl="node1" presStyleIdx="6" presStyleCnt="9">
        <dgm:presLayoutVars>
          <dgm:bulletEnabled val="1"/>
        </dgm:presLayoutVars>
      </dgm:prSet>
      <dgm:spPr/>
    </dgm:pt>
    <dgm:pt modelId="{1566BA8A-EFA0-435B-88E9-CD39E2688547}" type="pres">
      <dgm:prSet presAssocID="{0585DB1D-1967-4F4F-899E-28416EF9595B}" presName="sibTrans" presStyleLbl="bgSibTrans2D1" presStyleIdx="6" presStyleCnt="8"/>
      <dgm:spPr/>
    </dgm:pt>
    <dgm:pt modelId="{B8C411A8-383B-4858-BDEC-B0655EFB477E}" type="pres">
      <dgm:prSet presAssocID="{C874421C-E2A7-4BEE-B1B2-C4510DFE3AED}" presName="compNode" presStyleCnt="0"/>
      <dgm:spPr/>
    </dgm:pt>
    <dgm:pt modelId="{2A24E8BE-C4D4-452B-9AA1-7AD4F698F52D}" type="pres">
      <dgm:prSet presAssocID="{C874421C-E2A7-4BEE-B1B2-C4510DFE3AED}" presName="dummyConnPt" presStyleCnt="0"/>
      <dgm:spPr/>
    </dgm:pt>
    <dgm:pt modelId="{7BCCD440-3C75-4299-A815-46D8091A5895}" type="pres">
      <dgm:prSet presAssocID="{C874421C-E2A7-4BEE-B1B2-C4510DFE3AED}" presName="node" presStyleLbl="node1" presStyleIdx="7" presStyleCnt="9">
        <dgm:presLayoutVars>
          <dgm:bulletEnabled val="1"/>
        </dgm:presLayoutVars>
      </dgm:prSet>
      <dgm:spPr/>
    </dgm:pt>
    <dgm:pt modelId="{9CDA0DA9-7269-4CA3-A0A1-6B9481152E29}" type="pres">
      <dgm:prSet presAssocID="{B6F824EA-3E6E-4D94-B0DA-618A1DF068D7}" presName="sibTrans" presStyleLbl="bgSibTrans2D1" presStyleIdx="7" presStyleCnt="8"/>
      <dgm:spPr/>
    </dgm:pt>
    <dgm:pt modelId="{95619488-EADD-4753-AF53-BF3054A12F27}" type="pres">
      <dgm:prSet presAssocID="{321E74EC-1070-4F6D-A606-0FDD474F80D9}" presName="compNode" presStyleCnt="0"/>
      <dgm:spPr/>
    </dgm:pt>
    <dgm:pt modelId="{38E8D2CE-E4C6-40CA-9A12-8F46DE38A18A}" type="pres">
      <dgm:prSet presAssocID="{321E74EC-1070-4F6D-A606-0FDD474F80D9}" presName="dummyConnPt" presStyleCnt="0"/>
      <dgm:spPr/>
    </dgm:pt>
    <dgm:pt modelId="{BA1CB8DD-8A08-4B05-BCBA-235C44EA03A4}" type="pres">
      <dgm:prSet presAssocID="{321E74EC-1070-4F6D-A606-0FDD474F80D9}" presName="node" presStyleLbl="node1" presStyleIdx="8" presStyleCnt="9">
        <dgm:presLayoutVars>
          <dgm:bulletEnabled val="1"/>
        </dgm:presLayoutVars>
      </dgm:prSet>
      <dgm:spPr/>
    </dgm:pt>
  </dgm:ptLst>
  <dgm:cxnLst>
    <dgm:cxn modelId="{E9FDC705-F0DA-4917-A042-98CEEA70EF0F}" type="presOf" srcId="{149E9B36-3A53-41B3-B420-1D82371073E1}" destId="{73FC07B1-EECF-463E-B1EE-86FDF9D2C5B9}" srcOrd="0" destOrd="0" presId="urn:microsoft.com/office/officeart/2005/8/layout/bProcess4"/>
    <dgm:cxn modelId="{AD91E00C-5643-4A4E-A46A-B1FBFD2EF079}" type="presOf" srcId="{A0F56B57-FA6D-41AE-A795-84ACD2ACF565}" destId="{81942E1B-4489-4391-9B7F-9CF84374B98E}" srcOrd="0" destOrd="0" presId="urn:microsoft.com/office/officeart/2005/8/layout/bProcess4"/>
    <dgm:cxn modelId="{FAC86D37-192B-477E-953F-DC273BFB4D33}" type="presOf" srcId="{B4A07BA7-40A0-4849-8370-CAA4E0EC847F}" destId="{0C5651CC-DA79-45C7-AEFE-7934C78F55B4}" srcOrd="0" destOrd="0" presId="urn:microsoft.com/office/officeart/2005/8/layout/bProcess4"/>
    <dgm:cxn modelId="{4C0F7137-1D6A-4C25-AD27-AF75EF75BD0E}" srcId="{5322A908-0D8D-4665-9D3E-BD1BB4321C8B}" destId="{321E74EC-1070-4F6D-A606-0FDD474F80D9}" srcOrd="8" destOrd="0" parTransId="{A6C45E17-BFEC-42BB-8831-2D1DCE347934}" sibTransId="{A1D6CD4A-0C8C-41F1-82E0-E0985CDE06D2}"/>
    <dgm:cxn modelId="{9358783F-0C69-43B0-A5A8-68E813D5A63D}" type="presOf" srcId="{E50920B2-6445-4228-8140-AD16F0E7F155}" destId="{B7C02946-26C2-4BCC-B0E9-60CC4FE2FD4F}" srcOrd="0" destOrd="0" presId="urn:microsoft.com/office/officeart/2005/8/layout/bProcess4"/>
    <dgm:cxn modelId="{73D72842-6EAC-468A-9964-5255DB4927DE}" type="presOf" srcId="{0C2309B8-5654-40F6-83F1-1B32C44CC22B}" destId="{040C2361-BBE5-46AA-86E3-764B5F1D3F81}" srcOrd="0" destOrd="0" presId="urn:microsoft.com/office/officeart/2005/8/layout/bProcess4"/>
    <dgm:cxn modelId="{9A3DBB48-AE82-49F0-B668-E13B41811648}" type="presOf" srcId="{B6F824EA-3E6E-4D94-B0DA-618A1DF068D7}" destId="{9CDA0DA9-7269-4CA3-A0A1-6B9481152E29}" srcOrd="0" destOrd="0" presId="urn:microsoft.com/office/officeart/2005/8/layout/bProcess4"/>
    <dgm:cxn modelId="{26AA6549-5793-400F-993B-BEA795833281}" type="presOf" srcId="{0585DB1D-1967-4F4F-899E-28416EF9595B}" destId="{1566BA8A-EFA0-435B-88E9-CD39E2688547}" srcOrd="0" destOrd="0" presId="urn:microsoft.com/office/officeart/2005/8/layout/bProcess4"/>
    <dgm:cxn modelId="{0030DA54-B19A-466E-8448-09C013C1D7FE}" srcId="{5322A908-0D8D-4665-9D3E-BD1BB4321C8B}" destId="{B4A07BA7-40A0-4849-8370-CAA4E0EC847F}" srcOrd="5" destOrd="0" parTransId="{861B2F30-B6E2-445C-B55D-4A9D3C5EF960}" sibTransId="{4BE898AF-57F5-4EA5-A94D-D3B2061C021F}"/>
    <dgm:cxn modelId="{D9C02555-EAEC-4872-8C0B-F817500EB4AF}" type="presOf" srcId="{FF9A1AE0-D6D9-46C5-98D5-3E5A587CADA2}" destId="{AB24E62F-5EDE-4233-BF8A-1DB86A0E5E5F}" srcOrd="0" destOrd="0" presId="urn:microsoft.com/office/officeart/2005/8/layout/bProcess4"/>
    <dgm:cxn modelId="{8F7FF677-5F2E-4CE0-8AC8-3F55D1FBFAC2}" type="presOf" srcId="{9260888F-23D5-4C32-AABD-2F582E283433}" destId="{937503F9-1D87-4610-B78D-8CE288D6F709}" srcOrd="0" destOrd="0" presId="urn:microsoft.com/office/officeart/2005/8/layout/bProcess4"/>
    <dgm:cxn modelId="{5DF73B92-06EA-492B-BEA1-C1D1C24E89F5}" srcId="{5322A908-0D8D-4665-9D3E-BD1BB4321C8B}" destId="{EDA1B0F3-343C-4986-B108-6DBCD1B51A62}" srcOrd="0" destOrd="0" parTransId="{A8F4E52F-DF1E-4D09-B38D-3FAB8F1AE202}" sibTransId="{DE4B700E-5AE2-40DE-B485-52E099F48043}"/>
    <dgm:cxn modelId="{3BE99B95-04DC-464E-A5C4-EBEDF8B4ABA8}" type="presOf" srcId="{4BE898AF-57F5-4EA5-A94D-D3B2061C021F}" destId="{AC14F56C-B0AF-4E78-9A9E-63720B455EC9}" srcOrd="0" destOrd="0" presId="urn:microsoft.com/office/officeart/2005/8/layout/bProcess4"/>
    <dgm:cxn modelId="{718C089F-8F7C-48F7-BBE1-8E9BC4F2A1F6}" type="presOf" srcId="{E19883C0-BB48-42F9-9510-D3DA76324D55}" destId="{F8154FF2-FE76-4E46-92EE-1A7C9D70FB5D}" srcOrd="0" destOrd="0" presId="urn:microsoft.com/office/officeart/2005/8/layout/bProcess4"/>
    <dgm:cxn modelId="{8BDA04A3-B8DD-4F53-9DFE-53ACB914BB88}" type="presOf" srcId="{321E74EC-1070-4F6D-A606-0FDD474F80D9}" destId="{BA1CB8DD-8A08-4B05-BCBA-235C44EA03A4}" srcOrd="0" destOrd="0" presId="urn:microsoft.com/office/officeart/2005/8/layout/bProcess4"/>
    <dgm:cxn modelId="{59F8D8A6-BA93-4FA0-B01A-D0997CF56C7C}" type="presOf" srcId="{DE4B700E-5AE2-40DE-B485-52E099F48043}" destId="{FA416AA7-5C65-4C42-9903-5C6D6C4ABA1B}" srcOrd="0" destOrd="0" presId="urn:microsoft.com/office/officeart/2005/8/layout/bProcess4"/>
    <dgm:cxn modelId="{206400C2-D82F-4A9F-AC7D-CBFEDCBC71E0}" srcId="{5322A908-0D8D-4665-9D3E-BD1BB4321C8B}" destId="{4E17F364-6796-43B9-88C7-D895E19A6080}" srcOrd="6" destOrd="0" parTransId="{AEA2352E-C845-49CB-A407-48397F95B1A7}" sibTransId="{0585DB1D-1967-4F4F-899E-28416EF9595B}"/>
    <dgm:cxn modelId="{1C7529C3-0D78-4DB9-83DC-4BF6356262CE}" srcId="{5322A908-0D8D-4665-9D3E-BD1BB4321C8B}" destId="{149E9B36-3A53-41B3-B420-1D82371073E1}" srcOrd="2" destOrd="0" parTransId="{C04194AB-2488-4DEA-9F37-7ADA27C7ECED}" sibTransId="{9260888F-23D5-4C32-AABD-2F582E283433}"/>
    <dgm:cxn modelId="{E557DCC8-1283-45D3-9CD4-F7C13BFB4AE1}" type="presOf" srcId="{4E17F364-6796-43B9-88C7-D895E19A6080}" destId="{71AAF4C3-9F7C-44AE-99CE-CC15D568C422}" srcOrd="0" destOrd="0" presId="urn:microsoft.com/office/officeart/2005/8/layout/bProcess4"/>
    <dgm:cxn modelId="{C27F44CC-77B8-4965-AAA8-7F44DA8AA961}" srcId="{5322A908-0D8D-4665-9D3E-BD1BB4321C8B}" destId="{E50920B2-6445-4228-8140-AD16F0E7F155}" srcOrd="3" destOrd="0" parTransId="{E10A9B8B-90CC-421D-8166-F39CE6709E8F}" sibTransId="{5D876AD3-3D55-4C9E-ADB0-ADEFB242D4BA}"/>
    <dgm:cxn modelId="{0F9E16CD-2366-4390-808B-A427A0CE5F3C}" type="presOf" srcId="{C874421C-E2A7-4BEE-B1B2-C4510DFE3AED}" destId="{7BCCD440-3C75-4299-A815-46D8091A5895}" srcOrd="0" destOrd="0" presId="urn:microsoft.com/office/officeart/2005/8/layout/bProcess4"/>
    <dgm:cxn modelId="{049D23CD-55C3-40B4-B1A8-A5950C5E3990}" type="presOf" srcId="{5D876AD3-3D55-4C9E-ADB0-ADEFB242D4BA}" destId="{4846F8EA-04BE-4EF4-8A05-92A4C2A0C500}" srcOrd="0" destOrd="0" presId="urn:microsoft.com/office/officeart/2005/8/layout/bProcess4"/>
    <dgm:cxn modelId="{C61DD6D2-A4CF-4C23-B976-FA06A6A5D2BE}" srcId="{5322A908-0D8D-4665-9D3E-BD1BB4321C8B}" destId="{A0F56B57-FA6D-41AE-A795-84ACD2ACF565}" srcOrd="4" destOrd="0" parTransId="{0FB11594-3FAF-47A2-BF37-12DFB0B166AC}" sibTransId="{0C2309B8-5654-40F6-83F1-1B32C44CC22B}"/>
    <dgm:cxn modelId="{A4B6ABE5-DBC1-4D0E-A8D2-1321112F4518}" type="presOf" srcId="{5322A908-0D8D-4665-9D3E-BD1BB4321C8B}" destId="{61B8B6B7-AC6B-4231-9FA3-0A3D0FDDB00F}" srcOrd="0" destOrd="0" presId="urn:microsoft.com/office/officeart/2005/8/layout/bProcess4"/>
    <dgm:cxn modelId="{AE8BF4F2-B72E-4AE1-98D9-E1D902E1C5E9}" srcId="{5322A908-0D8D-4665-9D3E-BD1BB4321C8B}" destId="{C874421C-E2A7-4BEE-B1B2-C4510DFE3AED}" srcOrd="7" destOrd="0" parTransId="{EF819321-CCC0-4425-9B21-686C2EE96DFB}" sibTransId="{B6F824EA-3E6E-4D94-B0DA-618A1DF068D7}"/>
    <dgm:cxn modelId="{B7149FF8-64D5-4BE8-B436-10B17FFF9004}" type="presOf" srcId="{EDA1B0F3-343C-4986-B108-6DBCD1B51A62}" destId="{B7DD2FD6-322C-44E8-813E-F8AF6967FDF5}" srcOrd="0" destOrd="0" presId="urn:microsoft.com/office/officeart/2005/8/layout/bProcess4"/>
    <dgm:cxn modelId="{AF4141FA-D503-4E16-9108-AFDF1411EA7A}" srcId="{5322A908-0D8D-4665-9D3E-BD1BB4321C8B}" destId="{E19883C0-BB48-42F9-9510-D3DA76324D55}" srcOrd="1" destOrd="0" parTransId="{8A0BEF0D-5AB0-444B-ADCC-6532FEE16E68}" sibTransId="{FF9A1AE0-D6D9-46C5-98D5-3E5A587CADA2}"/>
    <dgm:cxn modelId="{7B718D9A-41AC-4D03-897E-ADE4F869D835}" type="presParOf" srcId="{61B8B6B7-AC6B-4231-9FA3-0A3D0FDDB00F}" destId="{BDD496EA-7145-4B3C-99DA-D5B02B09F6D3}" srcOrd="0" destOrd="0" presId="urn:microsoft.com/office/officeart/2005/8/layout/bProcess4"/>
    <dgm:cxn modelId="{2927C3EC-1CBA-4696-9163-D6F248270EFC}" type="presParOf" srcId="{BDD496EA-7145-4B3C-99DA-D5B02B09F6D3}" destId="{F942C642-F83A-4B9E-B4D6-AA08D5CA6FB8}" srcOrd="0" destOrd="0" presId="urn:microsoft.com/office/officeart/2005/8/layout/bProcess4"/>
    <dgm:cxn modelId="{2C1D3D74-D157-4018-8C0F-7F3303F6A2FA}" type="presParOf" srcId="{BDD496EA-7145-4B3C-99DA-D5B02B09F6D3}" destId="{B7DD2FD6-322C-44E8-813E-F8AF6967FDF5}" srcOrd="1" destOrd="0" presId="urn:microsoft.com/office/officeart/2005/8/layout/bProcess4"/>
    <dgm:cxn modelId="{13DA023F-241B-4ED8-B3D0-65900EEBEA57}" type="presParOf" srcId="{61B8B6B7-AC6B-4231-9FA3-0A3D0FDDB00F}" destId="{FA416AA7-5C65-4C42-9903-5C6D6C4ABA1B}" srcOrd="1" destOrd="0" presId="urn:microsoft.com/office/officeart/2005/8/layout/bProcess4"/>
    <dgm:cxn modelId="{4D5A8CF3-563F-434E-8037-84A570CB95A1}" type="presParOf" srcId="{61B8B6B7-AC6B-4231-9FA3-0A3D0FDDB00F}" destId="{3D569F09-6939-46B3-AA87-D15B109B5B6B}" srcOrd="2" destOrd="0" presId="urn:microsoft.com/office/officeart/2005/8/layout/bProcess4"/>
    <dgm:cxn modelId="{DCA5B321-6B9C-4E78-994C-5345E69EF404}" type="presParOf" srcId="{3D569F09-6939-46B3-AA87-D15B109B5B6B}" destId="{D84116FD-6D79-4BFF-942D-C4DDB941ADBE}" srcOrd="0" destOrd="0" presId="urn:microsoft.com/office/officeart/2005/8/layout/bProcess4"/>
    <dgm:cxn modelId="{1633A069-E56D-468A-8974-915241905EA2}" type="presParOf" srcId="{3D569F09-6939-46B3-AA87-D15B109B5B6B}" destId="{F8154FF2-FE76-4E46-92EE-1A7C9D70FB5D}" srcOrd="1" destOrd="0" presId="urn:microsoft.com/office/officeart/2005/8/layout/bProcess4"/>
    <dgm:cxn modelId="{09B323C3-274D-4D12-8D28-A37591216B90}" type="presParOf" srcId="{61B8B6B7-AC6B-4231-9FA3-0A3D0FDDB00F}" destId="{AB24E62F-5EDE-4233-BF8A-1DB86A0E5E5F}" srcOrd="3" destOrd="0" presId="urn:microsoft.com/office/officeart/2005/8/layout/bProcess4"/>
    <dgm:cxn modelId="{B72F1015-89B3-4A25-A0B9-F37AB3BE205A}" type="presParOf" srcId="{61B8B6B7-AC6B-4231-9FA3-0A3D0FDDB00F}" destId="{2F2A10C5-B7E8-4960-9346-EA674F96E8B8}" srcOrd="4" destOrd="0" presId="urn:microsoft.com/office/officeart/2005/8/layout/bProcess4"/>
    <dgm:cxn modelId="{3A48A9FE-B42C-40BA-935C-F53D5166C7D5}" type="presParOf" srcId="{2F2A10C5-B7E8-4960-9346-EA674F96E8B8}" destId="{AA938720-A6D0-4D6A-ADCC-D390701733FA}" srcOrd="0" destOrd="0" presId="urn:microsoft.com/office/officeart/2005/8/layout/bProcess4"/>
    <dgm:cxn modelId="{DBDF16CA-A970-49F4-8988-D74E9D43E2F2}" type="presParOf" srcId="{2F2A10C5-B7E8-4960-9346-EA674F96E8B8}" destId="{73FC07B1-EECF-463E-B1EE-86FDF9D2C5B9}" srcOrd="1" destOrd="0" presId="urn:microsoft.com/office/officeart/2005/8/layout/bProcess4"/>
    <dgm:cxn modelId="{1214B25A-2595-43D2-869B-86A893B2DF5A}" type="presParOf" srcId="{61B8B6B7-AC6B-4231-9FA3-0A3D0FDDB00F}" destId="{937503F9-1D87-4610-B78D-8CE288D6F709}" srcOrd="5" destOrd="0" presId="urn:microsoft.com/office/officeart/2005/8/layout/bProcess4"/>
    <dgm:cxn modelId="{9CC924A4-3254-4544-B64E-8FC23AE11FC3}" type="presParOf" srcId="{61B8B6B7-AC6B-4231-9FA3-0A3D0FDDB00F}" destId="{8FD6D3A4-1CDB-4E91-A2DC-FB8EF938DB2C}" srcOrd="6" destOrd="0" presId="urn:microsoft.com/office/officeart/2005/8/layout/bProcess4"/>
    <dgm:cxn modelId="{A0D7D65F-E2B4-4335-9915-64737D14ED88}" type="presParOf" srcId="{8FD6D3A4-1CDB-4E91-A2DC-FB8EF938DB2C}" destId="{2E8DEE60-5EBC-4ACD-B26C-FA058EB07B4F}" srcOrd="0" destOrd="0" presId="urn:microsoft.com/office/officeart/2005/8/layout/bProcess4"/>
    <dgm:cxn modelId="{7C39A524-D745-4A77-9F98-6939A8BA6221}" type="presParOf" srcId="{8FD6D3A4-1CDB-4E91-A2DC-FB8EF938DB2C}" destId="{B7C02946-26C2-4BCC-B0E9-60CC4FE2FD4F}" srcOrd="1" destOrd="0" presId="urn:microsoft.com/office/officeart/2005/8/layout/bProcess4"/>
    <dgm:cxn modelId="{FF31D711-E8C4-4472-9EFB-D39508D94550}" type="presParOf" srcId="{61B8B6B7-AC6B-4231-9FA3-0A3D0FDDB00F}" destId="{4846F8EA-04BE-4EF4-8A05-92A4C2A0C500}" srcOrd="7" destOrd="0" presId="urn:microsoft.com/office/officeart/2005/8/layout/bProcess4"/>
    <dgm:cxn modelId="{8EA9349A-165C-41BB-8358-9DBBA284D794}" type="presParOf" srcId="{61B8B6B7-AC6B-4231-9FA3-0A3D0FDDB00F}" destId="{CF1D353D-DD58-4757-AF92-113CBCD3BD91}" srcOrd="8" destOrd="0" presId="urn:microsoft.com/office/officeart/2005/8/layout/bProcess4"/>
    <dgm:cxn modelId="{4C79E55F-87F9-4A63-A587-EC2011EDCAD3}" type="presParOf" srcId="{CF1D353D-DD58-4757-AF92-113CBCD3BD91}" destId="{7504B654-4FA6-4638-9E64-BC4B4F166DC1}" srcOrd="0" destOrd="0" presId="urn:microsoft.com/office/officeart/2005/8/layout/bProcess4"/>
    <dgm:cxn modelId="{665C5077-8F7D-4E2B-9250-BF411B559A54}" type="presParOf" srcId="{CF1D353D-DD58-4757-AF92-113CBCD3BD91}" destId="{81942E1B-4489-4391-9B7F-9CF84374B98E}" srcOrd="1" destOrd="0" presId="urn:microsoft.com/office/officeart/2005/8/layout/bProcess4"/>
    <dgm:cxn modelId="{6C0286B2-CD99-4E03-8DD9-41D7EFCDD28E}" type="presParOf" srcId="{61B8B6B7-AC6B-4231-9FA3-0A3D0FDDB00F}" destId="{040C2361-BBE5-46AA-86E3-764B5F1D3F81}" srcOrd="9" destOrd="0" presId="urn:microsoft.com/office/officeart/2005/8/layout/bProcess4"/>
    <dgm:cxn modelId="{3AFE1056-7A6E-46AB-9613-EB014304FBD5}" type="presParOf" srcId="{61B8B6B7-AC6B-4231-9FA3-0A3D0FDDB00F}" destId="{63B928E3-F5A8-4EE8-AA0D-8CFA1FEA0EF2}" srcOrd="10" destOrd="0" presId="urn:microsoft.com/office/officeart/2005/8/layout/bProcess4"/>
    <dgm:cxn modelId="{112199DC-8C6D-42E3-A541-F4860FB9CE78}" type="presParOf" srcId="{63B928E3-F5A8-4EE8-AA0D-8CFA1FEA0EF2}" destId="{2E0307F8-8EF4-459F-9E8B-1DABAA26D4D8}" srcOrd="0" destOrd="0" presId="urn:microsoft.com/office/officeart/2005/8/layout/bProcess4"/>
    <dgm:cxn modelId="{16296C5E-60E9-4633-92C1-1C3394C06042}" type="presParOf" srcId="{63B928E3-F5A8-4EE8-AA0D-8CFA1FEA0EF2}" destId="{0C5651CC-DA79-45C7-AEFE-7934C78F55B4}" srcOrd="1" destOrd="0" presId="urn:microsoft.com/office/officeart/2005/8/layout/bProcess4"/>
    <dgm:cxn modelId="{EED6A825-1F16-445D-8D74-AB6D4E75B7CA}" type="presParOf" srcId="{61B8B6B7-AC6B-4231-9FA3-0A3D0FDDB00F}" destId="{AC14F56C-B0AF-4E78-9A9E-63720B455EC9}" srcOrd="11" destOrd="0" presId="urn:microsoft.com/office/officeart/2005/8/layout/bProcess4"/>
    <dgm:cxn modelId="{6EAC00C3-CE62-4A41-B7BE-11D9B0CB1857}" type="presParOf" srcId="{61B8B6B7-AC6B-4231-9FA3-0A3D0FDDB00F}" destId="{557F3173-B2AA-48AC-8143-51FB3275631E}" srcOrd="12" destOrd="0" presId="urn:microsoft.com/office/officeart/2005/8/layout/bProcess4"/>
    <dgm:cxn modelId="{8F787B6A-94B6-418A-9675-81FA17999184}" type="presParOf" srcId="{557F3173-B2AA-48AC-8143-51FB3275631E}" destId="{BFDF9DCB-BBE9-420F-8B84-990C1BB5BB96}" srcOrd="0" destOrd="0" presId="urn:microsoft.com/office/officeart/2005/8/layout/bProcess4"/>
    <dgm:cxn modelId="{0A71490E-9A85-4E8F-8E36-171609290204}" type="presParOf" srcId="{557F3173-B2AA-48AC-8143-51FB3275631E}" destId="{71AAF4C3-9F7C-44AE-99CE-CC15D568C422}" srcOrd="1" destOrd="0" presId="urn:microsoft.com/office/officeart/2005/8/layout/bProcess4"/>
    <dgm:cxn modelId="{8578F5A9-A48E-4B69-AB2C-6E219FEBE8DB}" type="presParOf" srcId="{61B8B6B7-AC6B-4231-9FA3-0A3D0FDDB00F}" destId="{1566BA8A-EFA0-435B-88E9-CD39E2688547}" srcOrd="13" destOrd="0" presId="urn:microsoft.com/office/officeart/2005/8/layout/bProcess4"/>
    <dgm:cxn modelId="{17671DA7-906B-41D9-88D1-DD6AE5D8CC9E}" type="presParOf" srcId="{61B8B6B7-AC6B-4231-9FA3-0A3D0FDDB00F}" destId="{B8C411A8-383B-4858-BDEC-B0655EFB477E}" srcOrd="14" destOrd="0" presId="urn:microsoft.com/office/officeart/2005/8/layout/bProcess4"/>
    <dgm:cxn modelId="{623FF557-36D5-4488-BA14-C856E47EEB6B}" type="presParOf" srcId="{B8C411A8-383B-4858-BDEC-B0655EFB477E}" destId="{2A24E8BE-C4D4-452B-9AA1-7AD4F698F52D}" srcOrd="0" destOrd="0" presId="urn:microsoft.com/office/officeart/2005/8/layout/bProcess4"/>
    <dgm:cxn modelId="{699EF304-A99C-4029-BED2-70C413384486}" type="presParOf" srcId="{B8C411A8-383B-4858-BDEC-B0655EFB477E}" destId="{7BCCD440-3C75-4299-A815-46D8091A5895}" srcOrd="1" destOrd="0" presId="urn:microsoft.com/office/officeart/2005/8/layout/bProcess4"/>
    <dgm:cxn modelId="{78F7D724-87ED-4C68-A12E-96643766E995}" type="presParOf" srcId="{61B8B6B7-AC6B-4231-9FA3-0A3D0FDDB00F}" destId="{9CDA0DA9-7269-4CA3-A0A1-6B9481152E29}" srcOrd="15" destOrd="0" presId="urn:microsoft.com/office/officeart/2005/8/layout/bProcess4"/>
    <dgm:cxn modelId="{1F0D864D-B493-49A8-95C3-966A32332E22}" type="presParOf" srcId="{61B8B6B7-AC6B-4231-9FA3-0A3D0FDDB00F}" destId="{95619488-EADD-4753-AF53-BF3054A12F27}" srcOrd="16" destOrd="0" presId="urn:microsoft.com/office/officeart/2005/8/layout/bProcess4"/>
    <dgm:cxn modelId="{8E58F407-D44E-4D1E-A973-37B14509EDDC}" type="presParOf" srcId="{95619488-EADD-4753-AF53-BF3054A12F27}" destId="{38E8D2CE-E4C6-40CA-9A12-8F46DE38A18A}" srcOrd="0" destOrd="0" presId="urn:microsoft.com/office/officeart/2005/8/layout/bProcess4"/>
    <dgm:cxn modelId="{0C5C541E-03DB-4734-91F0-F47FBCD931CE}" type="presParOf" srcId="{95619488-EADD-4753-AF53-BF3054A12F27}" destId="{BA1CB8DD-8A08-4B05-BCBA-235C44EA03A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16AA7-5C65-4C42-9903-5C6D6C4ABA1B}">
      <dsp:nvSpPr>
        <dsp:cNvPr id="0" name=""/>
        <dsp:cNvSpPr/>
      </dsp:nvSpPr>
      <dsp:spPr>
        <a:xfrm rot="5391497">
          <a:off x="-326582" y="2035340"/>
          <a:ext cx="1439552"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DD2FD6-322C-44E8-813E-F8AF6967FDF5}">
      <dsp:nvSpPr>
        <dsp:cNvPr id="0" name=""/>
        <dsp:cNvSpPr/>
      </dsp:nvSpPr>
      <dsp:spPr>
        <a:xfrm>
          <a:off x="0" y="1112490"/>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High-Profile Cyber Attacks</a:t>
          </a:r>
        </a:p>
      </dsp:txBody>
      <dsp:txXfrm>
        <a:off x="33961" y="1146451"/>
        <a:ext cx="1864577" cy="1091577"/>
      </dsp:txXfrm>
    </dsp:sp>
    <dsp:sp modelId="{AB24E62F-5EDE-4233-BF8A-1DB86A0E5E5F}">
      <dsp:nvSpPr>
        <dsp:cNvPr id="0" name=""/>
        <dsp:cNvSpPr/>
      </dsp:nvSpPr>
      <dsp:spPr>
        <a:xfrm rot="5400000">
          <a:off x="-324800" y="3484714"/>
          <a:ext cx="1439548"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154FF2-FE76-4E46-92EE-1A7C9D70FB5D}">
      <dsp:nvSpPr>
        <dsp:cNvPr id="0" name=""/>
        <dsp:cNvSpPr/>
      </dsp:nvSpPr>
      <dsp:spPr>
        <a:xfrm>
          <a:off x="3560" y="2561864"/>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2020 compromise of the SolarWinds software supply chain</a:t>
          </a:r>
        </a:p>
      </dsp:txBody>
      <dsp:txXfrm>
        <a:off x="37521" y="2595825"/>
        <a:ext cx="1864577" cy="1091577"/>
      </dsp:txXfrm>
    </dsp:sp>
    <dsp:sp modelId="{937503F9-1D87-4610-B78D-8CE288D6F709}">
      <dsp:nvSpPr>
        <dsp:cNvPr id="0" name=""/>
        <dsp:cNvSpPr/>
      </dsp:nvSpPr>
      <dsp:spPr>
        <a:xfrm>
          <a:off x="399886" y="4209401"/>
          <a:ext cx="2560397"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FC07B1-EECF-463E-B1EE-86FDF9D2C5B9}">
      <dsp:nvSpPr>
        <dsp:cNvPr id="0" name=""/>
        <dsp:cNvSpPr/>
      </dsp:nvSpPr>
      <dsp:spPr>
        <a:xfrm>
          <a:off x="3560" y="4011238"/>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outerShdw blurRad="38100" dist="38100" dir="2700000" algn="tl">
                  <a:srgbClr val="000000">
                    <a:alpha val="43137"/>
                  </a:srgbClr>
                </a:outerShdw>
              </a:effectLst>
            </a:rPr>
            <a:t>2020 targeting of U.S. companies developing COVID-19 vaccines</a:t>
          </a:r>
          <a:endParaRPr lang="en-US" sz="1400" kern="1200" dirty="0">
            <a:effectLst>
              <a:outerShdw blurRad="38100" dist="38100" dir="2700000" algn="tl">
                <a:srgbClr val="000000">
                  <a:alpha val="43137"/>
                </a:srgbClr>
              </a:outerShdw>
            </a:effectLst>
          </a:endParaRPr>
        </a:p>
      </dsp:txBody>
      <dsp:txXfrm>
        <a:off x="37521" y="4045199"/>
        <a:ext cx="1864577" cy="1091577"/>
      </dsp:txXfrm>
    </dsp:sp>
    <dsp:sp modelId="{4846F8EA-04BE-4EF4-8A05-92A4C2A0C500}">
      <dsp:nvSpPr>
        <dsp:cNvPr id="0" name=""/>
        <dsp:cNvSpPr/>
      </dsp:nvSpPr>
      <dsp:spPr>
        <a:xfrm rot="16200000">
          <a:off x="2245423" y="3484714"/>
          <a:ext cx="1439548"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C02946-26C2-4BCC-B0E9-60CC4FE2FD4F}">
      <dsp:nvSpPr>
        <dsp:cNvPr id="0" name=""/>
        <dsp:cNvSpPr/>
      </dsp:nvSpPr>
      <dsp:spPr>
        <a:xfrm>
          <a:off x="2573784" y="4011238"/>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outerShdw blurRad="38100" dist="38100" dir="2700000" algn="tl">
                  <a:srgbClr val="000000">
                    <a:alpha val="43137"/>
                  </a:srgbClr>
                </a:outerShdw>
              </a:effectLst>
            </a:rPr>
            <a:t>2018 and 2020 Mis- Dis- Maliformation campaigns in elections</a:t>
          </a:r>
          <a:endParaRPr lang="en-US" sz="1400" kern="1200" dirty="0">
            <a:effectLst>
              <a:outerShdw blurRad="38100" dist="38100" dir="2700000" algn="tl">
                <a:srgbClr val="000000">
                  <a:alpha val="43137"/>
                </a:srgbClr>
              </a:outerShdw>
            </a:effectLst>
          </a:endParaRPr>
        </a:p>
      </dsp:txBody>
      <dsp:txXfrm>
        <a:off x="2607745" y="4045199"/>
        <a:ext cx="1864577" cy="1091577"/>
      </dsp:txXfrm>
    </dsp:sp>
    <dsp:sp modelId="{040C2361-BBE5-46AA-86E3-764B5F1D3F81}">
      <dsp:nvSpPr>
        <dsp:cNvPr id="0" name=""/>
        <dsp:cNvSpPr/>
      </dsp:nvSpPr>
      <dsp:spPr>
        <a:xfrm rot="16200000">
          <a:off x="2245423" y="2035340"/>
          <a:ext cx="1439548"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942E1B-4489-4391-9B7F-9CF84374B98E}">
      <dsp:nvSpPr>
        <dsp:cNvPr id="0" name=""/>
        <dsp:cNvSpPr/>
      </dsp:nvSpPr>
      <dsp:spPr>
        <a:xfrm>
          <a:off x="2573784" y="2561864"/>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outerShdw blurRad="38100" dist="38100" dir="2700000" algn="tl">
                  <a:srgbClr val="000000">
                    <a:alpha val="43137"/>
                  </a:srgbClr>
                </a:outerShdw>
              </a:effectLst>
            </a:rPr>
            <a:t>2018 targeting of U.S industrial control system infrastructure</a:t>
          </a:r>
          <a:endParaRPr lang="en-US" sz="1400" kern="1200" dirty="0">
            <a:effectLst>
              <a:outerShdw blurRad="38100" dist="38100" dir="2700000" algn="tl">
                <a:srgbClr val="000000">
                  <a:alpha val="43137"/>
                </a:srgbClr>
              </a:outerShdw>
            </a:effectLst>
          </a:endParaRPr>
        </a:p>
      </dsp:txBody>
      <dsp:txXfrm>
        <a:off x="2607745" y="2595825"/>
        <a:ext cx="1864577" cy="1091577"/>
      </dsp:txXfrm>
    </dsp:sp>
    <dsp:sp modelId="{AC14F56C-B0AF-4E78-9A9E-63720B455EC9}">
      <dsp:nvSpPr>
        <dsp:cNvPr id="0" name=""/>
        <dsp:cNvSpPr/>
      </dsp:nvSpPr>
      <dsp:spPr>
        <a:xfrm>
          <a:off x="2970110" y="1310653"/>
          <a:ext cx="2560397"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5651CC-DA79-45C7-AEFE-7934C78F55B4}">
      <dsp:nvSpPr>
        <dsp:cNvPr id="0" name=""/>
        <dsp:cNvSpPr/>
      </dsp:nvSpPr>
      <dsp:spPr>
        <a:xfrm>
          <a:off x="2573784" y="1112490"/>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2017 </a:t>
          </a:r>
          <a:r>
            <a:rPr lang="en-US" sz="1400" kern="1200" dirty="0" err="1">
              <a:effectLst>
                <a:outerShdw blurRad="38100" dist="38100" dir="2700000" algn="tl">
                  <a:srgbClr val="000000">
                    <a:alpha val="43137"/>
                  </a:srgbClr>
                </a:outerShdw>
              </a:effectLst>
            </a:rPr>
            <a:t>NotPetya</a:t>
          </a:r>
          <a:r>
            <a:rPr lang="en-US" sz="1400" kern="1200" dirty="0">
              <a:effectLst>
                <a:outerShdw blurRad="38100" dist="38100" dir="2700000" algn="tl">
                  <a:srgbClr val="000000">
                    <a:alpha val="43137"/>
                  </a:srgbClr>
                </a:outerShdw>
              </a:effectLst>
            </a:rPr>
            <a:t> ransomware attack on organizations worldwide</a:t>
          </a:r>
        </a:p>
      </dsp:txBody>
      <dsp:txXfrm>
        <a:off x="2607745" y="1146451"/>
        <a:ext cx="1864577" cy="1091577"/>
      </dsp:txXfrm>
    </dsp:sp>
    <dsp:sp modelId="{1566BA8A-EFA0-435B-88E9-CD39E2688547}">
      <dsp:nvSpPr>
        <dsp:cNvPr id="0" name=""/>
        <dsp:cNvSpPr/>
      </dsp:nvSpPr>
      <dsp:spPr>
        <a:xfrm rot="5400000">
          <a:off x="4815647" y="2035340"/>
          <a:ext cx="1439548"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AAF4C3-9F7C-44AE-99CE-CC15D568C422}">
      <dsp:nvSpPr>
        <dsp:cNvPr id="0" name=""/>
        <dsp:cNvSpPr/>
      </dsp:nvSpPr>
      <dsp:spPr>
        <a:xfrm>
          <a:off x="5144008" y="1112490"/>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2016 leaks of documents stolen from the U.S. Democratic National Committee</a:t>
          </a:r>
        </a:p>
      </dsp:txBody>
      <dsp:txXfrm>
        <a:off x="5177969" y="1146451"/>
        <a:ext cx="1864577" cy="1091577"/>
      </dsp:txXfrm>
    </dsp:sp>
    <dsp:sp modelId="{9CDA0DA9-7269-4CA3-A0A1-6B9481152E29}">
      <dsp:nvSpPr>
        <dsp:cNvPr id="0" name=""/>
        <dsp:cNvSpPr/>
      </dsp:nvSpPr>
      <dsp:spPr>
        <a:xfrm rot="5400000">
          <a:off x="4815647" y="3484714"/>
          <a:ext cx="1439548" cy="173924"/>
        </a:xfrm>
        <a:prstGeom prst="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CCD440-3C75-4299-A815-46D8091A5895}">
      <dsp:nvSpPr>
        <dsp:cNvPr id="0" name=""/>
        <dsp:cNvSpPr/>
      </dsp:nvSpPr>
      <dsp:spPr>
        <a:xfrm>
          <a:off x="5144008" y="2561864"/>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effectLst>
                <a:outerShdw blurRad="38100" dist="38100" dir="2700000" algn="tl">
                  <a:srgbClr val="000000">
                    <a:alpha val="43137"/>
                  </a:srgbClr>
                </a:outerShdw>
              </a:effectLst>
            </a:rPr>
            <a:t>2016 GRIZZLY STEPPE via spearphishing</a:t>
          </a:r>
          <a:endParaRPr lang="en-US" sz="1400" kern="1200" dirty="0">
            <a:effectLst>
              <a:outerShdw blurRad="38100" dist="38100" dir="2700000" algn="tl">
                <a:srgbClr val="000000">
                  <a:alpha val="43137"/>
                </a:srgbClr>
              </a:outerShdw>
            </a:effectLst>
          </a:endParaRPr>
        </a:p>
      </dsp:txBody>
      <dsp:txXfrm>
        <a:off x="5177969" y="2595825"/>
        <a:ext cx="1864577" cy="1091577"/>
      </dsp:txXfrm>
    </dsp:sp>
    <dsp:sp modelId="{BA1CB8DD-8A08-4B05-BCBA-235C44EA03A4}">
      <dsp:nvSpPr>
        <dsp:cNvPr id="0" name=""/>
        <dsp:cNvSpPr/>
      </dsp:nvSpPr>
      <dsp:spPr>
        <a:xfrm>
          <a:off x="5144008" y="4011238"/>
          <a:ext cx="1932499" cy="1159499"/>
        </a:xfrm>
        <a:prstGeom prst="roundRect">
          <a:avLst>
            <a:gd name="adj" fmla="val 10000"/>
          </a:avLst>
        </a:prstGeom>
        <a:solidFill>
          <a:srgbClr val="00528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2015 </a:t>
          </a:r>
          <a:r>
            <a:rPr lang="en-US" sz="1400" kern="1200" dirty="0" err="1">
              <a:effectLst>
                <a:outerShdw blurRad="38100" dist="38100" dir="2700000" algn="tl">
                  <a:srgbClr val="000000">
                    <a:alpha val="43137"/>
                  </a:srgbClr>
                </a:outerShdw>
              </a:effectLst>
            </a:rPr>
            <a:t>BlackEnergy</a:t>
          </a:r>
          <a:r>
            <a:rPr lang="en-US" sz="1400" kern="1200" dirty="0">
              <a:effectLst>
                <a:outerShdw blurRad="38100" dist="38100" dir="2700000" algn="tl">
                  <a:srgbClr val="000000">
                    <a:alpha val="43137"/>
                  </a:srgbClr>
                </a:outerShdw>
              </a:effectLst>
            </a:rPr>
            <a:t> disruption of Ukrainian electricity</a:t>
          </a:r>
        </a:p>
      </dsp:txBody>
      <dsp:txXfrm>
        <a:off x="5177969" y="4045199"/>
        <a:ext cx="1864577" cy="109157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55E6DD-2D7C-4609-83A1-07E557A07A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DF4A30-4F94-4A44-AF7F-45E964C907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794F3B-312A-4F14-9367-27023755850C}" type="datetimeFigureOut">
              <a:rPr lang="en-US" smtClean="0"/>
              <a:t>10/11/2022</a:t>
            </a:fld>
            <a:endParaRPr lang="en-US" dirty="0"/>
          </a:p>
        </p:txBody>
      </p:sp>
      <p:sp>
        <p:nvSpPr>
          <p:cNvPr id="4" name="Footer Placeholder 3">
            <a:extLst>
              <a:ext uri="{FF2B5EF4-FFF2-40B4-BE49-F238E27FC236}">
                <a16:creationId xmlns:a16="http://schemas.microsoft.com/office/drawing/2014/main" id="{88BEF84E-BF01-49B6-892D-5AEE370741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B781B8-3E21-4648-A8CB-A15E017581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BD350-6E26-4F8F-84D2-31DA43D83990}" type="slidenum">
              <a:rPr lang="en-US" smtClean="0"/>
              <a:t>‹#›</a:t>
            </a:fld>
            <a:endParaRPr lang="en-US" dirty="0"/>
          </a:p>
        </p:txBody>
      </p:sp>
    </p:spTree>
    <p:extLst>
      <p:ext uri="{BB962C8B-B14F-4D97-AF65-F5344CB8AC3E}">
        <p14:creationId xmlns:p14="http://schemas.microsoft.com/office/powerpoint/2010/main" val="419889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1734D-28D9-4F7E-9A72-B4AC2F8BBE9A}"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C53B-2D47-4992-95A2-606AAFF50B4D}" type="slidenum">
              <a:rPr lang="en-US" smtClean="0"/>
              <a:t>‹#›</a:t>
            </a:fld>
            <a:endParaRPr lang="en-US" dirty="0"/>
          </a:p>
        </p:txBody>
      </p:sp>
    </p:spTree>
    <p:extLst>
      <p:ext uri="{BB962C8B-B14F-4D97-AF65-F5344CB8AC3E}">
        <p14:creationId xmlns:p14="http://schemas.microsoft.com/office/powerpoint/2010/main" val="45232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good morning! As mentioned, I am Arielle Baine, your regional cybersecurity advisor and cyber state coordinator for the state of Delaware. I’ll be kicking off the workshop with what I hope will be an interesting talk about the evolution of malware and future malware mitigations. Before I get into the discussion, I wanted to give a little bit of background information about the Cybersecurity Infrastructure and Security Agency (CISA) as well as about my role in the agency.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A9833-33AC-4B7C-9B79-E9DCCE3C6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686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10</a:t>
            </a:fld>
            <a:endParaRPr lang="en-US"/>
          </a:p>
        </p:txBody>
      </p:sp>
    </p:spTree>
    <p:extLst>
      <p:ext uri="{BB962C8B-B14F-4D97-AF65-F5344CB8AC3E}">
        <p14:creationId xmlns:p14="http://schemas.microsoft.com/office/powerpoint/2010/main" val="363159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13</a:t>
            </a:fld>
            <a:endParaRPr lang="en-US"/>
          </a:p>
        </p:txBody>
      </p:sp>
    </p:spTree>
    <p:extLst>
      <p:ext uri="{BB962C8B-B14F-4D97-AF65-F5344CB8AC3E}">
        <p14:creationId xmlns:p14="http://schemas.microsoft.com/office/powerpoint/2010/main" val="296128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14</a:t>
            </a:fld>
            <a:endParaRPr lang="en-US"/>
          </a:p>
        </p:txBody>
      </p:sp>
    </p:spTree>
    <p:extLst>
      <p:ext uri="{BB962C8B-B14F-4D97-AF65-F5344CB8AC3E}">
        <p14:creationId xmlns:p14="http://schemas.microsoft.com/office/powerpoint/2010/main" val="201231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15</a:t>
            </a:fld>
            <a:endParaRPr lang="en-US"/>
          </a:p>
        </p:txBody>
      </p:sp>
    </p:spTree>
    <p:extLst>
      <p:ext uri="{BB962C8B-B14F-4D97-AF65-F5344CB8AC3E}">
        <p14:creationId xmlns:p14="http://schemas.microsoft.com/office/powerpoint/2010/main" val="373482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16</a:t>
            </a:fld>
            <a:endParaRPr lang="en-US"/>
          </a:p>
        </p:txBody>
      </p:sp>
    </p:spTree>
    <p:extLst>
      <p:ext uri="{BB962C8B-B14F-4D97-AF65-F5344CB8AC3E}">
        <p14:creationId xmlns:p14="http://schemas.microsoft.com/office/powerpoint/2010/main" val="407226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17</a:t>
            </a:fld>
            <a:endParaRPr lang="en-US"/>
          </a:p>
        </p:txBody>
      </p:sp>
    </p:spTree>
    <p:extLst>
      <p:ext uri="{BB962C8B-B14F-4D97-AF65-F5344CB8AC3E}">
        <p14:creationId xmlns:p14="http://schemas.microsoft.com/office/powerpoint/2010/main" val="160274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18</a:t>
            </a:fld>
            <a:endParaRPr lang="en-US"/>
          </a:p>
        </p:txBody>
      </p:sp>
    </p:spTree>
    <p:extLst>
      <p:ext uri="{BB962C8B-B14F-4D97-AF65-F5344CB8AC3E}">
        <p14:creationId xmlns:p14="http://schemas.microsoft.com/office/powerpoint/2010/main" val="47131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19</a:t>
            </a:fld>
            <a:endParaRPr lang="en-US"/>
          </a:p>
        </p:txBody>
      </p:sp>
    </p:spTree>
    <p:extLst>
      <p:ext uri="{BB962C8B-B14F-4D97-AF65-F5344CB8AC3E}">
        <p14:creationId xmlns:p14="http://schemas.microsoft.com/office/powerpoint/2010/main" val="2819529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potential impacts of malware are much greater than those of the past. Today, we have to accept that these are the new potential impacts of malware because of our interconnected digital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3ACC53B-2D47-4992-95A2-606AAFF50B4D}" type="slidenum">
              <a:rPr lang="en-US" smtClean="0"/>
              <a:t>20</a:t>
            </a:fld>
            <a:endParaRPr lang="en-US" dirty="0"/>
          </a:p>
        </p:txBody>
      </p:sp>
    </p:spTree>
    <p:extLst>
      <p:ext uri="{BB962C8B-B14F-4D97-AF65-F5344CB8AC3E}">
        <p14:creationId xmlns:p14="http://schemas.microsoft.com/office/powerpoint/2010/main" val="110998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r>
              <a:rPr lang="en-US" dirty="0">
                <a:solidFill>
                  <a:schemeClr val="tx1"/>
                </a:solidFill>
              </a:rPr>
              <a:t>We look at resilience through a broad lens encompassing cyber risk as well as other risks your organization faces. Operational resilience emerges through understanding, identifying, and managing risk – regardless of the type of risk.  </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19CE6E1-1C36-4697-BEC9-814798D8BE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22561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CISA is an </a:t>
            </a:r>
            <a:r>
              <a:rPr lang="en-US" b="0" i="0" dirty="0">
                <a:solidFill>
                  <a:srgbClr val="202124"/>
                </a:solidFill>
                <a:effectLst/>
                <a:latin typeface="Roboto" panose="02000000000000000000" pitchFamily="2" charset="0"/>
              </a:rPr>
              <a:t>operational component under DHS. </a:t>
            </a:r>
            <a:r>
              <a:rPr lang="en-US" dirty="0"/>
              <a:t>CISA is the youngest government agency. We were developed not too long ago in 2018. And while we were formed only a few years ago, a lot of the work current efforts of CISA were performed by DHS headquarters and other federal government agencies. </a:t>
            </a:r>
            <a:r>
              <a:rPr lang="en-US" b="0" i="0" dirty="0">
                <a:solidFill>
                  <a:srgbClr val="FFFFFF"/>
                </a:solidFill>
                <a:effectLst/>
                <a:latin typeface="Source Sans Pro" panose="020B0503030403020204" pitchFamily="34" charset="0"/>
              </a:rPr>
              <a:t>CISA works with partners to defend against today’s threats and collaborates to build a more secure and resilient infrastructure for the future. And our motto is “Defend Today, Secure Tomorrow”. And we are coined the nation’s risk advisor… the nation’s risk reducer!</a:t>
            </a:r>
            <a:endParaRPr lang="en-US" dirty="0"/>
          </a:p>
        </p:txBody>
      </p:sp>
      <p:sp>
        <p:nvSpPr>
          <p:cNvPr id="4" name="Slide Number Placeholder 3"/>
          <p:cNvSpPr>
            <a:spLocks noGrp="1"/>
          </p:cNvSpPr>
          <p:nvPr>
            <p:ph type="sldNum" sz="quarter" idx="5"/>
          </p:nvPr>
        </p:nvSpPr>
        <p:spPr/>
        <p:txBody>
          <a:bodyPr/>
          <a:lstStyle/>
          <a:p>
            <a:fld id="{53ACC53B-2D47-4992-95A2-606AAFF50B4D}" type="slidenum">
              <a:rPr lang="en-US" smtClean="0"/>
              <a:t>2</a:t>
            </a:fld>
            <a:endParaRPr lang="en-US" dirty="0"/>
          </a:p>
        </p:txBody>
      </p:sp>
    </p:spTree>
    <p:extLst>
      <p:ext uri="{BB962C8B-B14F-4D97-AF65-F5344CB8AC3E}">
        <p14:creationId xmlns:p14="http://schemas.microsoft.com/office/powerpoint/2010/main" val="232942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r>
              <a:rPr lang="en-US" dirty="0">
                <a:solidFill>
                  <a:schemeClr val="tx1"/>
                </a:solidFill>
              </a:rPr>
              <a:t>We look at resilience through a broad lens encompassing cyber risk as well as other risks your organization faces. Operational resilience emerges through understanding, identifying, and managing risk – regardless of the type of risk.  </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19CE6E1-1C36-4697-BEC9-814798D8BE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03480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normAutofit/>
          </a:bodyPr>
          <a:lstStyle/>
          <a:p>
            <a:r>
              <a:rPr lang="en-US" dirty="0"/>
              <a:t>This is the official definition of resiliency per the presidential policy directive we work under. </a:t>
            </a:r>
          </a:p>
          <a:p>
            <a:endParaRPr lang="en-US" dirty="0"/>
          </a:p>
          <a:p>
            <a:r>
              <a:rPr lang="en-US" dirty="0"/>
              <a:t>Resiliency is essential for critical infrastructure because it’s the thinking we need to anticipate that our respective organizations will be attacked. Because the concept of best cybersecurity doesn’t work anymore. We know that web application security, email gateway security, firewalls, and other cyber defenses are failing us.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744052-840E-4BE8-9219-A238134979AE}" type="slidenum">
              <a:rPr lang="en-US" smtClean="0"/>
              <a:pPr>
                <a:defRPr/>
              </a:pPr>
              <a:t>26</a:t>
            </a:fld>
            <a:endParaRPr lang="en-US" dirty="0"/>
          </a:p>
        </p:txBody>
      </p:sp>
    </p:spTree>
    <p:extLst>
      <p:ext uri="{BB962C8B-B14F-4D97-AF65-F5344CB8AC3E}">
        <p14:creationId xmlns:p14="http://schemas.microsoft.com/office/powerpoint/2010/main" val="11909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We look at resilience through a broad lens encompassing cyber risk as well as other risks your organization faces. Operational resilience emerges through understanding, identifying, and managing risk – regardless of the type of risk.  </a:t>
            </a:r>
          </a:p>
          <a:p>
            <a:endParaRPr lang="en-US" dirty="0">
              <a:solidFill>
                <a:schemeClr val="tx1"/>
              </a:solidFill>
            </a:endParaRPr>
          </a:p>
          <a:p>
            <a:pPr lvl="1">
              <a:buClrTx/>
            </a:pPr>
            <a:r>
              <a:rPr lang="en-US" altLang="en-US" sz="2500" dirty="0"/>
              <a:t>Identifying and mitigating risks,</a:t>
            </a:r>
          </a:p>
          <a:p>
            <a:pPr lvl="1">
              <a:buClrTx/>
            </a:pPr>
            <a:r>
              <a:rPr lang="en-US" altLang="en-US" sz="2500" dirty="0"/>
              <a:t>Planning for and managing vulnerabilities and incidents,</a:t>
            </a:r>
          </a:p>
          <a:p>
            <a:pPr lvl="1">
              <a:buClrTx/>
            </a:pPr>
            <a:r>
              <a:rPr lang="en-US" altLang="en-US" sz="2500" dirty="0"/>
              <a:t>Performing service-continuity processes and planning,</a:t>
            </a:r>
          </a:p>
          <a:p>
            <a:pPr lvl="1">
              <a:buClrTx/>
            </a:pPr>
            <a:r>
              <a:rPr lang="en-US" altLang="en-US" sz="2500" dirty="0"/>
              <a:t>Managing IT operations,</a:t>
            </a:r>
          </a:p>
          <a:p>
            <a:pPr lvl="1">
              <a:buClrTx/>
            </a:pPr>
            <a:r>
              <a:rPr lang="en-US" altLang="en-US" sz="2500" dirty="0"/>
              <a:t>Managing, training, &amp; deploying people,</a:t>
            </a:r>
          </a:p>
          <a:p>
            <a:pPr lvl="1">
              <a:buClrTx/>
            </a:pPr>
            <a:r>
              <a:rPr lang="en-US" altLang="en-US" sz="2500" dirty="0"/>
              <a:t>Protecting and securing important assets, and</a:t>
            </a:r>
          </a:p>
          <a:p>
            <a:pPr lvl="1">
              <a:buClrTx/>
            </a:pPr>
            <a:r>
              <a:rPr lang="en-US" altLang="en-US" sz="2500" dirty="0"/>
              <a:t>Working with external partners.</a:t>
            </a:r>
          </a:p>
          <a:p>
            <a:endParaRPr lang="en-US" dirty="0"/>
          </a:p>
        </p:txBody>
      </p:sp>
      <p:sp>
        <p:nvSpPr>
          <p:cNvPr id="4" name="Slide Number Placeholder 3"/>
          <p:cNvSpPr>
            <a:spLocks noGrp="1"/>
          </p:cNvSpPr>
          <p:nvPr>
            <p:ph type="sldNum" sz="quarter" idx="5"/>
          </p:nvPr>
        </p:nvSpPr>
        <p:spPr/>
        <p:txBody>
          <a:bodyPr/>
          <a:lstStyle/>
          <a:p>
            <a:fld id="{53ACC53B-2D47-4992-95A2-606AAFF50B4D}" type="slidenum">
              <a:rPr lang="en-US" smtClean="0"/>
              <a:t>27</a:t>
            </a:fld>
            <a:endParaRPr lang="en-US" dirty="0"/>
          </a:p>
        </p:txBody>
      </p:sp>
    </p:spTree>
    <p:extLst>
      <p:ext uri="{BB962C8B-B14F-4D97-AF65-F5344CB8AC3E}">
        <p14:creationId xmlns:p14="http://schemas.microsoft.com/office/powerpoint/2010/main" val="3517452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r>
              <a:rPr lang="en-US" dirty="0">
                <a:solidFill>
                  <a:schemeClr val="tx1"/>
                </a:solidFill>
              </a:rPr>
              <a:t>We look at resilience through a broad lens encompassing cyber risk as well as other risks your organization faces. Operational resilience emerges through understanding, identifying, and managing risk – regardless of the type of risk.  </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19CE6E1-1C36-4697-BEC9-814798D8BE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66060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69925"/>
            <a:ext cx="6088063" cy="34258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some information about my role. As mentioned, I am a region 3 cybersecurity advisor (referred to as a CSA) and the Delaware cyber state coordinator. In both roles, I provide direct coordination, outreach, and regional support and assistance to strengthen cybersecurity and enhance cyber resilience. All the work that I do is voluntary meaning that it’s not regulatory and you opt-in into a partnership with CISA. We also protect your information and cannot share it.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This slide shows a sampling of the no-cost cybersecurity offerings. Please feel free to reach out to me after the workshop, so that I can tailor some of the cybersecurity services for your organization.</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2A1652E4-2233-4228-A2DA-AA9B2C7BF83A}" type="slidenum">
              <a:rPr kumimoji="0" 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7682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30</a:t>
            </a:fld>
            <a:endParaRPr lang="en-US"/>
          </a:p>
        </p:txBody>
      </p:sp>
    </p:spTree>
    <p:extLst>
      <p:ext uri="{BB962C8B-B14F-4D97-AF65-F5344CB8AC3E}">
        <p14:creationId xmlns:p14="http://schemas.microsoft.com/office/powerpoint/2010/main" val="789606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 July 15, 2021 the USG launched a new interagency website to help both public and private organizations defend against the rise in ransomware attacks. StopRansomware.gov is a whole-of-government resource that provides one central location for ransomware-related tools, reports, the latest alerts, and other resources such as cyber hygiene services.</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solidFill>
                  <a:srgbClr val="005288"/>
                </a:solidFill>
                <a:ea typeface="Source Sans Pro" panose="020B0503030403020204" pitchFamily="34" charset="0"/>
              </a:rPr>
              <a:t>Alerts and Statements</a:t>
            </a:r>
          </a:p>
          <a:p>
            <a:pPr algn="l"/>
            <a:r>
              <a:rPr lang="en-US" b="0" i="0" dirty="0">
                <a:solidFill>
                  <a:srgbClr val="333333"/>
                </a:solidFill>
                <a:effectLst/>
                <a:latin typeface="Source Sans Pro" panose="020B0503030403020204" pitchFamily="34" charset="0"/>
              </a:rPr>
              <a:t>These alerts are geared toward system administrators and other technical staff to bolster their organization’s security posture. All CISA’s alerts, statements, and joint advisories from US-CERT relating to </a:t>
            </a:r>
            <a:r>
              <a:rPr lang="en-US" b="1" i="0" dirty="0">
                <a:solidFill>
                  <a:srgbClr val="333333"/>
                </a:solidFill>
                <a:effectLst/>
                <a:latin typeface="Source Sans Pro" panose="020B0503030403020204" pitchFamily="34" charset="0"/>
              </a:rPr>
              <a:t>ransomware</a:t>
            </a:r>
            <a:r>
              <a:rPr lang="en-US" b="0" i="0" dirty="0">
                <a:solidFill>
                  <a:srgbClr val="333333"/>
                </a:solidFill>
                <a:effectLst/>
                <a:latin typeface="Source Sans Pro" panose="020B0503030403020204" pitchFamily="34" charset="0"/>
              </a:rPr>
              <a:t> are on this webpage as a reference.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dirty="0"/>
            </a:br>
            <a:r>
              <a:rPr lang="en-US" sz="1200" b="1" dirty="0">
                <a:solidFill>
                  <a:srgbClr val="005288"/>
                </a:solidFill>
                <a:ea typeface="Source Sans Pro" panose="020B0503030403020204" pitchFamily="34" charset="0"/>
              </a:rPr>
              <a:t>Guides and Services</a:t>
            </a:r>
          </a:p>
          <a:p>
            <a:r>
              <a:rPr lang="en-US" dirty="0"/>
              <a:t>This link has the </a:t>
            </a:r>
            <a:r>
              <a:rPr lang="en-US" u="sng" dirty="0"/>
              <a:t>Ransomware Guide</a:t>
            </a:r>
            <a:r>
              <a:rPr lang="en-US" dirty="0"/>
              <a:t>,</a:t>
            </a:r>
            <a:r>
              <a:rPr lang="en-US" b="0" i="0" dirty="0">
                <a:solidFill>
                  <a:srgbClr val="333333"/>
                </a:solidFill>
                <a:effectLst/>
                <a:latin typeface="Source Sans Pro" panose="020B0503030403020204" pitchFamily="34" charset="0"/>
              </a:rPr>
              <a:t> which is a customer centered, one-stop resource with best practices and ways to prevent, protect and/or respond to a ransomware attack; </a:t>
            </a:r>
            <a:r>
              <a:rPr lang="en-US" u="sng" dirty="0"/>
              <a:t>Cyber Hygiene Services</a:t>
            </a:r>
            <a:r>
              <a:rPr lang="en-US" dirty="0"/>
              <a:t>, which has several scanning and testing services to help organizations assess, identify and reduce their exposure to threats, which I will introduce in the next few slides. Cyber Security Evaluation Tool (CSET): the Ransomware Readiness Assessment (RRA).</a:t>
            </a:r>
          </a:p>
          <a:p>
            <a:endParaRPr lang="en-US" b="0" i="0" dirty="0">
              <a:solidFill>
                <a:srgbClr val="333333"/>
              </a:solidFill>
              <a:effectLst/>
              <a:latin typeface="Source Sans Pro" panose="020B0503030403020204" pitchFamily="34" charset="0"/>
            </a:endParaRPr>
          </a:p>
          <a:p>
            <a:r>
              <a:rPr lang="en-US" b="1" i="0" dirty="0">
                <a:solidFill>
                  <a:srgbClr val="333333"/>
                </a:solidFill>
                <a:effectLst/>
                <a:latin typeface="Source Sans Pro" panose="020B0503030403020204" pitchFamily="34" charset="0"/>
              </a:rPr>
              <a:t>Rise in Ransomware Targeting Operational Technology Assets</a:t>
            </a:r>
          </a:p>
          <a:p>
            <a:r>
              <a:rPr lang="en-US" b="0" i="0" dirty="0">
                <a:solidFill>
                  <a:srgbClr val="333333"/>
                </a:solidFill>
                <a:effectLst/>
                <a:latin typeface="Source Sans Pro" panose="020B0503030403020204" pitchFamily="34" charset="0"/>
              </a:rPr>
              <a:t>CISA has published the Rising Ransomware Threat to OT Assets fact sheet in response to the recent increase in ransomware attacks targeting operational technology (OT) assets and control systems. The guidance: provides steps to prepare for, mitigate against, and respond to attacks; details how the dependencies between an entity’s IT and OT systems can provide a path for attackers; and explains how to reduce the risk of severe business degradation if affected by ransomware.</a:t>
            </a:r>
          </a:p>
          <a:p>
            <a:r>
              <a:rPr lang="en-US" b="0" i="0" dirty="0">
                <a:solidFill>
                  <a:srgbClr val="333333"/>
                </a:solidFill>
                <a:effectLst/>
                <a:latin typeface="Source Sans Pro" panose="020B0503030403020204" pitchFamily="34" charset="0"/>
              </a:rPr>
              <a:t>CISA encourages critical infrastructure (CI) owners and operators to review the Rising Ransomware Threat to OT Assets fact sheet as well as CISA’s Ransomware webpage to help them in reducing their CI entity’s vulnerability to ransomware</a:t>
            </a:r>
            <a:r>
              <a:rPr lang="en-US" b="1" i="0" dirty="0">
                <a:solidFill>
                  <a:srgbClr val="333333"/>
                </a:solidFill>
                <a:effectLst/>
                <a:latin typeface="Source Sans Pro" panose="020B0503030403020204" pitchFamily="34" charset="0"/>
              </a:rPr>
              <a:t>.</a:t>
            </a:r>
          </a:p>
          <a:p>
            <a:r>
              <a:rPr lang="en-US" b="1" i="0" dirty="0">
                <a:solidFill>
                  <a:srgbClr val="333333"/>
                </a:solidFill>
                <a:effectLst/>
                <a:latin typeface="Source Sans Pro" panose="020B0503030403020204" pitchFamily="34" charset="0"/>
              </a:rPr>
              <a:t>https://us-cert.cisa.gov/ncas/current-activity/2021/06/09/cisa-addresses-rise-ransomware-targeting-operational-technology</a:t>
            </a:r>
          </a:p>
          <a:p>
            <a:endParaRPr lang="en-US" b="0" i="0" dirty="0">
              <a:solidFill>
                <a:srgbClr val="333333"/>
              </a:solidFill>
              <a:effectLst/>
              <a:latin typeface="Source Sans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5288"/>
                </a:solidFill>
                <a:ea typeface="Source Sans Pro" panose="020B0503030403020204" pitchFamily="34" charset="0"/>
              </a:rPr>
              <a:t>Factsheets and Infographics </a:t>
            </a:r>
          </a:p>
          <a:p>
            <a:pPr algn="l"/>
            <a:r>
              <a:rPr lang="en-US" b="0" i="0" dirty="0">
                <a:solidFill>
                  <a:srgbClr val="333333"/>
                </a:solidFill>
                <a:effectLst/>
                <a:latin typeface="Source Sans Pro" panose="020B0503030403020204" pitchFamily="34" charset="0"/>
              </a:rPr>
              <a:t>This section includes easy-to-use, straightforward information to help organizations and individuals better understand the threats from and the consequences of a ransomware attack. This has the CISA INSIGHT on Ransomware attacks, A poster you can hang in your workplace, a joint technical fact sheet from our NCIJTF law enforcement partners on “Ransomware: What it is and what to do about it”,  and finally, a US-CERT security tip on </a:t>
            </a:r>
            <a:r>
              <a:rPr lang="en-US" b="1" i="0" dirty="0">
                <a:solidFill>
                  <a:srgbClr val="333333"/>
                </a:solidFill>
                <a:effectLst/>
                <a:latin typeface="Source Sans Pro" panose="020B0503030403020204" pitchFamily="34" charset="0"/>
              </a:rPr>
              <a:t>Protecting Against Ransomware</a:t>
            </a:r>
            <a:r>
              <a:rPr lang="en-US" b="0" i="0" dirty="0">
                <a:solidFill>
                  <a:srgbClr val="333333"/>
                </a:solidFill>
                <a:effectLst/>
                <a:latin typeface="Source Sans Pro" panose="020B0503030403020204" pitchFamily="34" charset="0"/>
              </a:rPr>
              <a:t>. </a:t>
            </a:r>
          </a:p>
          <a:p>
            <a:pPr algn="l"/>
            <a:endParaRPr lang="en-US" b="0" i="0" dirty="0">
              <a:solidFill>
                <a:srgbClr val="333333"/>
              </a:solidFill>
              <a:effectLst/>
              <a:latin typeface="Source Sans Pro" panose="020B05030304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5288"/>
                </a:solidFill>
                <a:ea typeface="Source Sans Pro" panose="020B0503030403020204" pitchFamily="34" charset="0"/>
              </a:rPr>
              <a:t>Training and Webinars</a:t>
            </a:r>
          </a:p>
          <a:p>
            <a:pPr algn="l"/>
            <a:r>
              <a:rPr lang="en-US" b="0" i="0" dirty="0">
                <a:solidFill>
                  <a:srgbClr val="333333"/>
                </a:solidFill>
                <a:effectLst/>
                <a:latin typeface="Source Sans Pro" panose="020B0503030403020204" pitchFamily="34" charset="0"/>
              </a:rPr>
              <a:t>It includes the Cybersecurity 101 Video Series, an Incident Response Training Series with a webinar recording, as well as </a:t>
            </a:r>
            <a:r>
              <a:rPr lang="en-US" b="0" i="0" dirty="0">
                <a:effectLst/>
                <a:latin typeface="Roboto"/>
              </a:rPr>
              <a:t>CISA’s Webinar on “Combating Ransomware” and the recording from the CISA Cyber Summit 2020 Ransomware Panel session. </a:t>
            </a:r>
          </a:p>
          <a:p>
            <a:pPr algn="l"/>
            <a:endParaRPr lang="en-US" b="0" i="0" dirty="0">
              <a:effectLst/>
              <a:latin typeface="Roboto"/>
            </a:endParaRPr>
          </a:p>
          <a:p>
            <a:pPr algn="l"/>
            <a:r>
              <a:rPr lang="en-US" b="1" i="0" dirty="0">
                <a:effectLst/>
                <a:latin typeface="Roboto"/>
              </a:rPr>
              <a:t>NEW Ransomware Campaign Toolkit</a:t>
            </a:r>
          </a:p>
          <a:p>
            <a:pPr algn="l"/>
            <a:r>
              <a:rPr lang="en-US" b="0" i="0" dirty="0">
                <a:solidFill>
                  <a:srgbClr val="333333"/>
                </a:solidFill>
                <a:effectLst/>
                <a:latin typeface="Source Sans Pro" panose="020B0503030403020204" pitchFamily="34" charset="0"/>
              </a:rPr>
              <a:t>These toolkit resources located on CISA.gov are designed to help our partner organizations, as well as state, local, tribal, and territorial (SLTT) officials bring awareness to ransomware risks and how to mitigate them. Each week our key messages will update with social media images that we encourage our trusted partners to use. </a:t>
            </a:r>
          </a:p>
          <a:p>
            <a:pPr algn="l"/>
            <a:endParaRPr lang="en-US" b="0" i="0" dirty="0">
              <a:solidFill>
                <a:srgbClr val="333333"/>
              </a:solidFill>
              <a:effectLst/>
              <a:latin typeface="Source Sans Pro" panose="020B0503030403020204" pitchFamily="34" charset="0"/>
            </a:endParaRPr>
          </a:p>
          <a:p>
            <a:pPr algn="l"/>
            <a:r>
              <a:rPr lang="en-US" b="1" i="0" dirty="0">
                <a:solidFill>
                  <a:srgbClr val="333333"/>
                </a:solidFill>
                <a:effectLst/>
                <a:latin typeface="Source Sans Pro" panose="020B0503030403020204" pitchFamily="34" charset="0"/>
              </a:rPr>
              <a:t>Resources for K-12 Sector</a:t>
            </a:r>
          </a:p>
          <a:p>
            <a:pPr algn="l"/>
            <a:r>
              <a:rPr lang="en-US" b="0" i="0" dirty="0">
                <a:solidFill>
                  <a:srgbClr val="333333"/>
                </a:solidFill>
                <a:effectLst/>
                <a:latin typeface="Source Sans Pro" panose="020B0503030403020204" pitchFamily="34" charset="0"/>
              </a:rPr>
              <a:t>The webpage also has resources designed to help individuals and K-12 educational institutions remain secure, to include material specifically for K-12 students, resources for parents, teachers, and school administrators, and a section for K-12 IT staff.  </a:t>
            </a:r>
            <a:endParaRPr lang="en-US" b="0" i="0" dirty="0">
              <a:effectLst/>
              <a:latin typeface="Roboto"/>
            </a:endParaRPr>
          </a:p>
          <a:p>
            <a:pPr marL="0" indent="0">
              <a:buFont typeface="Arial" panose="020B0604020202020204" pitchFamily="34" charset="0"/>
              <a:buNone/>
            </a:pPr>
            <a:endParaRPr lang="en-US" dirty="0">
              <a:solidFill>
                <a:srgbClr val="FF0000"/>
              </a:solidFill>
            </a:endParaRPr>
          </a:p>
          <a:p>
            <a:pPr marL="0" indent="0">
              <a:buNone/>
            </a:pPr>
            <a:endParaRPr lang="en-US" sz="1200" b="1" dirty="0"/>
          </a:p>
        </p:txBody>
      </p:sp>
    </p:spTree>
    <p:extLst>
      <p:ext uri="{BB962C8B-B14F-4D97-AF65-F5344CB8AC3E}">
        <p14:creationId xmlns:p14="http://schemas.microsoft.com/office/powerpoint/2010/main" val="3498259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In fall 2020, CISA and the MS-ISAC released a joint Ransomware Guide, which is a customer centered, one-stop resource with best practices and ways to prevent, protect and/or respond to a ransomware attack. CISA and MS-ISAC are distributing this guide to inform and enhance network defense and reduce exposure to a ransomware attack. The Guide is broken into two parts:</a:t>
            </a:r>
          </a:p>
          <a:p>
            <a:pPr marL="0" indent="0">
              <a:buNone/>
            </a:pPr>
            <a:endParaRPr lang="en-US" sz="1200" b="1" u="none" dirty="0"/>
          </a:p>
          <a:p>
            <a:pPr marL="171450" indent="-171450">
              <a:buFont typeface="Arial" panose="020B0604020202020204" pitchFamily="34" charset="0"/>
              <a:buChar char="•"/>
            </a:pPr>
            <a:r>
              <a:rPr lang="en-US" sz="1200" u="sng" dirty="0"/>
              <a:t>Part 1: Ransomware Prevention Best Practices</a:t>
            </a:r>
          </a:p>
          <a:p>
            <a:pPr marL="171450" indent="-171450">
              <a:buFont typeface="Arial" panose="020B0604020202020204" pitchFamily="34" charset="0"/>
              <a:buChar char="•"/>
            </a:pPr>
            <a:r>
              <a:rPr lang="en-US" sz="1200" u="sng" dirty="0"/>
              <a:t>Part 2: Ransomware Response Checklist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one of our resources we are promoting throughout the Ransomware Campaign since it’s available to the public, anyone can access this useful Guide. I’m going to walk you through some of the information contained in it for more details.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21040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FA9833-33AC-4B7C-9B79-E9DCCE3C6EA9}" type="slidenum">
              <a:rPr lang="en-US" smtClean="0"/>
              <a:t>33</a:t>
            </a:fld>
            <a:endParaRPr lang="en-US"/>
          </a:p>
        </p:txBody>
      </p:sp>
    </p:spTree>
    <p:extLst>
      <p:ext uri="{BB962C8B-B14F-4D97-AF65-F5344CB8AC3E}">
        <p14:creationId xmlns:p14="http://schemas.microsoft.com/office/powerpoint/2010/main" val="363289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CISA provides guidance to all entities in the public and private sectors. </a:t>
            </a:r>
            <a:r>
              <a:rPr lang="en-US" sz="1200" dirty="0"/>
              <a:t>CISA focuses and prioritizes on critical infrastructure – that is assets, systems, networks, whether physical or virtual, that are considered so vital to the United States that their unavailability or destructions could have grave impacts to our national security, economic, public health or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16 critical infrastructure sectors, which are listed here. Just to name a few…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Honorable mention… though it’s not listed, we work and prioritize election infrastructure and SLTT governments.</a:t>
            </a:r>
          </a:p>
        </p:txBody>
      </p:sp>
      <p:sp>
        <p:nvSpPr>
          <p:cNvPr id="4" name="Slide Number Placeholder 3"/>
          <p:cNvSpPr>
            <a:spLocks noGrp="1"/>
          </p:cNvSpPr>
          <p:nvPr>
            <p:ph type="sldNum" sz="quarter" idx="5"/>
          </p:nvPr>
        </p:nvSpPr>
        <p:spPr/>
        <p:txBody>
          <a:bodyPr/>
          <a:lstStyle/>
          <a:p>
            <a:fld id="{53ACC53B-2D47-4992-95A2-606AAFF50B4D}" type="slidenum">
              <a:rPr lang="en-US" smtClean="0"/>
              <a:t>3</a:t>
            </a:fld>
            <a:endParaRPr lang="en-US" dirty="0"/>
          </a:p>
        </p:txBody>
      </p:sp>
    </p:spTree>
    <p:extLst>
      <p:ext uri="{BB962C8B-B14F-4D97-AF65-F5344CB8AC3E}">
        <p14:creationId xmlns:p14="http://schemas.microsoft.com/office/powerpoint/2010/main" val="42536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4</a:t>
            </a:fld>
            <a:endParaRPr lang="en-US"/>
          </a:p>
        </p:txBody>
      </p:sp>
    </p:spTree>
    <p:extLst>
      <p:ext uri="{BB962C8B-B14F-4D97-AF65-F5344CB8AC3E}">
        <p14:creationId xmlns:p14="http://schemas.microsoft.com/office/powerpoint/2010/main" val="58515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capabilities of the regional structure include steady state and incident operations support, critical infrastructure analysis, and strategic outreach to critical infrastructure partners. The region conducts field operations for critical infrastructure protection efforts through our field personnel that include our PSAs, CSIs, CSAs, and ECCs. I’ll address more detailed resources and how we can help later in the presentation.</a:t>
            </a:r>
          </a:p>
          <a:p>
            <a:endParaRPr lang="en-US" dirty="0"/>
          </a:p>
          <a:p>
            <a:r>
              <a:rPr lang="en-US" dirty="0"/>
              <a:t>Protective Security Advisors (PSAs)</a:t>
            </a:r>
          </a:p>
          <a:p>
            <a:r>
              <a:rPr lang="en-US" dirty="0"/>
              <a:t>Chemical Security Inspectors (CSIs)</a:t>
            </a:r>
          </a:p>
          <a:p>
            <a:r>
              <a:rPr lang="en-US" dirty="0"/>
              <a:t>Cyber Security Advisors (CSAs)</a:t>
            </a:r>
          </a:p>
          <a:p>
            <a:r>
              <a:rPr lang="en-US" dirty="0"/>
              <a:t>Emergency Communications Coordinators (ECCs)</a:t>
            </a:r>
          </a:p>
          <a:p>
            <a:endParaRPr lang="en-US" dirty="0"/>
          </a:p>
          <a:p>
            <a:r>
              <a:rPr lang="en-US" dirty="0"/>
              <a:t>CISA Region 8 supports the overall CISA effort to serve </a:t>
            </a:r>
            <a:r>
              <a:rPr lang="en-US" sz="1200" b="0" i="0" u="none" strike="noStrike" kern="1200" baseline="0" dirty="0">
                <a:solidFill>
                  <a:srgbClr val="333333"/>
                </a:solidFill>
                <a:latin typeface="Times" pitchFamily="18" charset="0"/>
                <a:ea typeface="+mn-ea"/>
                <a:cs typeface="+mn-cs"/>
              </a:rPr>
              <a:t>public and private sector critical infrastructure owners and operators across all 16 critical infrastructure sectors with training and exercise resources that focus on cybersecurity, physical infrastructure security, chemical security, and emergency communications.</a:t>
            </a: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5</a:t>
            </a:fld>
            <a:endParaRPr lang="en-US" altLang="en-US"/>
          </a:p>
        </p:txBody>
      </p:sp>
    </p:spTree>
    <p:extLst>
      <p:ext uri="{BB962C8B-B14F-4D97-AF65-F5344CB8AC3E}">
        <p14:creationId xmlns:p14="http://schemas.microsoft.com/office/powerpoint/2010/main" val="373448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6</a:t>
            </a:fld>
            <a:endParaRPr lang="en-US"/>
          </a:p>
        </p:txBody>
      </p:sp>
    </p:spTree>
    <p:extLst>
      <p:ext uri="{BB962C8B-B14F-4D97-AF65-F5344CB8AC3E}">
        <p14:creationId xmlns:p14="http://schemas.microsoft.com/office/powerpoint/2010/main" val="202382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7</a:t>
            </a:fld>
            <a:endParaRPr lang="en-US"/>
          </a:p>
        </p:txBody>
      </p:sp>
    </p:spTree>
    <p:extLst>
      <p:ext uri="{BB962C8B-B14F-4D97-AF65-F5344CB8AC3E}">
        <p14:creationId xmlns:p14="http://schemas.microsoft.com/office/powerpoint/2010/main" val="202382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8</a:t>
            </a:fld>
            <a:endParaRPr lang="en-US"/>
          </a:p>
        </p:txBody>
      </p:sp>
    </p:spTree>
    <p:extLst>
      <p:ext uri="{BB962C8B-B14F-4D97-AF65-F5344CB8AC3E}">
        <p14:creationId xmlns:p14="http://schemas.microsoft.com/office/powerpoint/2010/main" val="83720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defRPr/>
            </a:pPr>
            <a:r>
              <a:rPr lang="en-US" dirty="0"/>
              <a:t>Subscribe to CISA Alerts</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sz="1800" dirty="0">
                <a:effectLst/>
                <a:latin typeface="Calibri" panose="020F0502020204030204" pitchFamily="34" charset="0"/>
                <a:ea typeface="Calibri" panose="020F0502020204030204" pitchFamily="34" charset="0"/>
              </a:rPr>
              <a:t>Russian threat may be more likely directed at communications, water, energy, etc., rather than financial services directly</a:t>
            </a:r>
            <a:endParaRPr lang="en-US" dirty="0"/>
          </a:p>
        </p:txBody>
      </p:sp>
      <p:sp>
        <p:nvSpPr>
          <p:cNvPr id="4" name="Slide Number Placeholder 3"/>
          <p:cNvSpPr>
            <a:spLocks noGrp="1"/>
          </p:cNvSpPr>
          <p:nvPr>
            <p:ph type="sldNum" sz="quarter" idx="5"/>
          </p:nvPr>
        </p:nvSpPr>
        <p:spPr/>
        <p:txBody>
          <a:bodyPr/>
          <a:lstStyle/>
          <a:p>
            <a:fld id="{A8FA9833-33AC-4B7C-9B79-E9DCCE3C6EA9}" type="slidenum">
              <a:rPr lang="en-US" smtClean="0"/>
              <a:t>9</a:t>
            </a:fld>
            <a:endParaRPr lang="en-US"/>
          </a:p>
        </p:txBody>
      </p:sp>
    </p:spTree>
    <p:extLst>
      <p:ext uri="{BB962C8B-B14F-4D97-AF65-F5344CB8AC3E}">
        <p14:creationId xmlns:p14="http://schemas.microsoft.com/office/powerpoint/2010/main" val="288351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FFFFFF"/>
                </a:solidFill>
                <a:effectLst/>
                <a:uLnTx/>
                <a:uFillTx/>
                <a:latin typeface="Arial"/>
                <a:ea typeface="+mn-ea"/>
                <a:cs typeface="+mn-cs"/>
              </a:rPr>
              <a:t>CISA | </a:t>
            </a:r>
            <a:r>
              <a:rPr kumimoji="0" lang="en-US" sz="1200" b="0" i="0" u="none" strike="noStrike" kern="1200" cap="none" spc="300" normalizeH="0" baseline="0" noProof="0" dirty="0">
                <a:ln>
                  <a:noFill/>
                </a:ln>
                <a:solidFill>
                  <a:srgbClr val="FFFFFF"/>
                </a:solidFill>
                <a:effectLst/>
                <a:uLnTx/>
                <a:uFillTx/>
                <a:latin typeface="Arial"/>
                <a:ea typeface="+mn-ea"/>
                <a:cs typeface="+mn-cs"/>
              </a:rPr>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3B84AA-2AAB-D841-BF17-2D4C9BCE071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1AC90F80-6B1F-4919-9ECB-5032F7D7FE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0" y="5631142"/>
            <a:ext cx="1075765" cy="107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5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noFill/>
        </p:spPr>
        <p:txBody>
          <a:bodyPr lIns="640080" tIns="274320" bIns="91440"/>
          <a:lstStyle>
            <a:lvl1pPr>
              <a:defRPr sz="4400" b="1">
                <a:solidFill>
                  <a:srgbClr val="005288"/>
                </a:solidFill>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a:xfrm>
            <a:off x="11049000" y="6167438"/>
            <a:ext cx="533400" cy="277812"/>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7" name="Picture 2">
            <a:extLst>
              <a:ext uri="{FF2B5EF4-FFF2-40B4-BE49-F238E27FC236}">
                <a16:creationId xmlns:a16="http://schemas.microsoft.com/office/drawing/2014/main" id="{6C431507-9472-4D58-B10C-04F3561F1A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4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Presenter’s Name</a:t>
            </a:r>
          </a:p>
          <a:p>
            <a:pPr marL="0" marR="0" lvl="0" indent="0" algn="r" defTabSz="914400" rtl="0" eaLnBrk="1" fontAlgn="auto" latinLnBrk="0" hangingPunct="1">
              <a:lnSpc>
                <a:spcPct val="100000"/>
              </a:lnSpc>
              <a:spcBef>
                <a:spcPts val="0"/>
              </a:spcBef>
              <a:spcAft>
                <a:spcPts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11, 2022</a:t>
            </a:fld>
            <a:endParaRPr kumimoji="0" lang="en-US" altLang="en-US" sz="11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latin typeface="Franklin Gothic Medium" panose="020B0603020102020204" pitchFamily="34" charset="0"/>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A1020-C785-0A4B-99D6-E80BD29020BD}" type="slidenum">
              <a:rPr kumimoji="0" lang="en-US" altLang="en-US" sz="11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5A5B5D"/>
              </a:solidFill>
              <a:effectLst/>
              <a:uLnTx/>
              <a:uFillTx/>
              <a:latin typeface="Arial"/>
              <a:ea typeface="+mn-ea"/>
              <a:cs typeface="+mn-cs"/>
            </a:endParaRPr>
          </a:p>
        </p:txBody>
      </p:sp>
      <p:sp>
        <p:nvSpPr>
          <p:cNvPr id="7" name="Rectangle 6">
            <a:extLst>
              <a:ext uri="{FF2B5EF4-FFF2-40B4-BE49-F238E27FC236}">
                <a16:creationId xmlns:a16="http://schemas.microsoft.com/office/drawing/2014/main" id="{E2AC9F67-3DD5-494C-93B1-CA9F1E3F93EF}"/>
              </a:ext>
            </a:extLst>
          </p:cNvPr>
          <p:cNvSpPr/>
          <p:nvPr userDrawn="1"/>
        </p:nvSpPr>
        <p:spPr bwMode="auto">
          <a:xfrm>
            <a:off x="11182123" y="6629400"/>
            <a:ext cx="990600" cy="228600"/>
          </a:xfrm>
          <a:prstGeom prst="rect">
            <a:avLst/>
          </a:prstGeom>
          <a:solidFill>
            <a:srgbClr val="060000"/>
          </a:solidFill>
          <a:ln w="9525" cap="flat" cmpd="sng" algn="ctr">
            <a:solidFill>
              <a:srgbClr val="00006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r>
              <a:rPr lang="en-US" sz="1050" b="1" dirty="0">
                <a:solidFill>
                  <a:srgbClr val="FFC000"/>
                </a:solidFill>
                <a:latin typeface="Times New Roman" pitchFamily="18" charset="0"/>
                <a:ea typeface="ＭＳ Ｐゴシック" pitchFamily="-112" charset="-128"/>
              </a:rPr>
              <a:t>TLP:</a:t>
            </a:r>
            <a:r>
              <a:rPr lang="en-US" sz="1050" b="1" baseline="0" dirty="0">
                <a:solidFill>
                  <a:srgbClr val="FFC000"/>
                </a:solidFill>
                <a:latin typeface="Times New Roman" pitchFamily="18" charset="0"/>
                <a:ea typeface="ＭＳ Ｐゴシック" pitchFamily="-112" charset="-128"/>
              </a:rPr>
              <a:t> AMBER</a:t>
            </a:r>
            <a:endParaRPr lang="en-US" sz="1050" b="1" dirty="0">
              <a:solidFill>
                <a:srgbClr val="FFC000"/>
              </a:solidFill>
              <a:latin typeface="Times New Roman" pitchFamily="18" charset="0"/>
              <a:ea typeface="ＭＳ Ｐゴシック" pitchFamily="-112" charset="-128"/>
            </a:endParaRPr>
          </a:p>
        </p:txBody>
      </p:sp>
      <p:sp>
        <p:nvSpPr>
          <p:cNvPr id="8" name="Rectangle 7">
            <a:extLst>
              <a:ext uri="{FF2B5EF4-FFF2-40B4-BE49-F238E27FC236}">
                <a16:creationId xmlns:a16="http://schemas.microsoft.com/office/drawing/2014/main" id="{D0E10CC5-6BC5-4025-9B01-F2919AB67693}"/>
              </a:ext>
            </a:extLst>
          </p:cNvPr>
          <p:cNvSpPr/>
          <p:nvPr userDrawn="1"/>
        </p:nvSpPr>
        <p:spPr bwMode="auto">
          <a:xfrm>
            <a:off x="11182123" y="0"/>
            <a:ext cx="990600" cy="228600"/>
          </a:xfrm>
          <a:prstGeom prst="rect">
            <a:avLst/>
          </a:prstGeom>
          <a:solidFill>
            <a:srgbClr val="060000"/>
          </a:solidFill>
          <a:ln w="9525" cap="flat" cmpd="sng" algn="ctr">
            <a:solidFill>
              <a:srgbClr val="00006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r>
              <a:rPr lang="en-US" sz="1050" b="1" dirty="0">
                <a:solidFill>
                  <a:srgbClr val="FFC000"/>
                </a:solidFill>
                <a:latin typeface="Times New Roman" pitchFamily="18" charset="0"/>
                <a:ea typeface="ＭＳ Ｐゴシック" pitchFamily="-112" charset="-128"/>
              </a:rPr>
              <a:t>TLP:</a:t>
            </a:r>
            <a:r>
              <a:rPr lang="en-US" sz="1050" b="1" baseline="0" dirty="0">
                <a:solidFill>
                  <a:srgbClr val="FFC000"/>
                </a:solidFill>
                <a:latin typeface="Times New Roman" pitchFamily="18" charset="0"/>
                <a:ea typeface="ＭＳ Ｐゴシック" pitchFamily="-112" charset="-128"/>
              </a:rPr>
              <a:t> AMBER</a:t>
            </a:r>
            <a:endParaRPr lang="en-US" sz="1050" b="1" dirty="0">
              <a:solidFill>
                <a:srgbClr val="FFC000"/>
              </a:solidFill>
              <a:latin typeface="Times New Roman" pitchFamily="18" charset="0"/>
              <a:ea typeface="ＭＳ Ｐゴシック" pitchFamily="-112" charset="-128"/>
            </a:endParaRPr>
          </a:p>
        </p:txBody>
      </p:sp>
      <p:sp>
        <p:nvSpPr>
          <p:cNvPr id="9" name="TextBox 8">
            <a:extLst>
              <a:ext uri="{FF2B5EF4-FFF2-40B4-BE49-F238E27FC236}">
                <a16:creationId xmlns:a16="http://schemas.microsoft.com/office/drawing/2014/main" id="{36F75B1C-7804-420D-A123-13803B2BBB89}"/>
              </a:ext>
            </a:extLst>
          </p:cNvPr>
          <p:cNvSpPr txBox="1"/>
          <p:nvPr userDrawn="1"/>
        </p:nvSpPr>
        <p:spPr>
          <a:xfrm>
            <a:off x="2027962" y="6167438"/>
            <a:ext cx="813607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5A5B5D"/>
                </a:solidFill>
                <a:effectLst/>
                <a:uLnTx/>
                <a:uFillTx/>
                <a:latin typeface="Arial" panose="020B0604020202020204" pitchFamily="34" charset="0"/>
                <a:ea typeface="+mn-ea"/>
                <a:cs typeface="+mn-cs"/>
              </a:rPr>
              <a:t>Unclassified/For Official Use Only (U/FOUO)</a:t>
            </a:r>
          </a:p>
        </p:txBody>
      </p:sp>
      <p:pic>
        <p:nvPicPr>
          <p:cNvPr id="10" name="Picture 2">
            <a:extLst>
              <a:ext uri="{FF2B5EF4-FFF2-40B4-BE49-F238E27FC236}">
                <a16:creationId xmlns:a16="http://schemas.microsoft.com/office/drawing/2014/main" id="{76128BB8-A1C8-4D19-BACE-684541AC4E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9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6">
            <a:extLst>
              <a:ext uri="{FF2B5EF4-FFF2-40B4-BE49-F238E27FC236}">
                <a16:creationId xmlns:a16="http://schemas.microsoft.com/office/drawing/2014/main" id="{B6B7AD0B-1276-41E1-A22C-7596C966CD7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11212" y="2033118"/>
            <a:ext cx="6922435" cy="279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BOUT CISA | CISA">
            <a:extLst>
              <a:ext uri="{FF2B5EF4-FFF2-40B4-BE49-F238E27FC236}">
                <a16:creationId xmlns:a16="http://schemas.microsoft.com/office/drawing/2014/main" id="{96CDEC6E-CC87-48E7-AD7D-9CDA8D2539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85707" y="1922089"/>
            <a:ext cx="3013822" cy="30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9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BE0B55-E701-4344-AC46-C778D025928D}"/>
              </a:ext>
            </a:extLst>
          </p:cNvPr>
          <p:cNvSpPr txBox="1"/>
          <p:nvPr userDrawn="1"/>
        </p:nvSpPr>
        <p:spPr>
          <a:xfrm>
            <a:off x="0" y="3"/>
            <a:ext cx="12192000" cy="276225"/>
          </a:xfrm>
          <a:prstGeom prst="rect">
            <a:avLst/>
          </a:prstGeom>
          <a:solidFill>
            <a:srgbClr val="0078AE"/>
          </a:solidFill>
        </p:spPr>
        <p:txBody>
          <a:bodyPr>
            <a:spAutoFit/>
          </a:bodyPr>
          <a:lstStyle/>
          <a:p>
            <a:pPr algn="ctr">
              <a:defRPr/>
            </a:pPr>
            <a:r>
              <a:rPr lang="en-US" sz="1200" b="1" spc="300" dirty="0"/>
              <a:t>CISA | </a:t>
            </a:r>
            <a:r>
              <a:rPr lang="en-US" sz="1200" spc="300" dirty="0"/>
              <a:t>CYBERSECURITY AND INFRASTRUCTURE SECURITY AGENCY</a:t>
            </a:r>
          </a:p>
        </p:txBody>
      </p:sp>
      <p:sp>
        <p:nvSpPr>
          <p:cNvPr id="4" name="Rectangle 3">
            <a:extLst>
              <a:ext uri="{FF2B5EF4-FFF2-40B4-BE49-F238E27FC236}">
                <a16:creationId xmlns:a16="http://schemas.microsoft.com/office/drawing/2014/main" id="{E54A3EF5-33DE-3F46-8F48-003803F51655}"/>
              </a:ext>
            </a:extLst>
          </p:cNvPr>
          <p:cNvSpPr>
            <a:spLocks noChangeArrowheads="1"/>
          </p:cNvSpPr>
          <p:nvPr userDrawn="1"/>
        </p:nvSpPr>
        <p:spPr bwMode="auto">
          <a:xfrm>
            <a:off x="203200" y="5791200"/>
            <a:ext cx="34544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5" name="Picture 2">
            <a:extLst>
              <a:ext uri="{FF2B5EF4-FFF2-40B4-BE49-F238E27FC236}">
                <a16:creationId xmlns:a16="http://schemas.microsoft.com/office/drawing/2014/main" id="{B6EA40A6-7307-9A40-8812-7F2A8EC023F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7635" y="5638800"/>
            <a:ext cx="3384551"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7002"/>
            <a:ext cx="12192000" cy="5133201"/>
          </a:xfrm>
          <a:prstGeom prst="rect">
            <a:avLst/>
          </a:prstGeom>
          <a:solidFill>
            <a:srgbClr val="005288"/>
          </a:solidFill>
        </p:spPr>
        <p:txBody>
          <a:bodyPr lIns="457200" anchor="ctr"/>
          <a:lstStyle>
            <a:lvl1pPr algn="l">
              <a:defRPr sz="4000" b="1" cap="all">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9637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_Subtitl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3F9DF86-2D84-E244-AB18-D629F8D2CBC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37635" y="5991228"/>
            <a:ext cx="2298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148483" name="Rectangle 3"/>
          <p:cNvSpPr>
            <a:spLocks noGrp="1" noChangeArrowheads="1"/>
          </p:cNvSpPr>
          <p:nvPr>
            <p:ph type="subTitle" idx="1"/>
          </p:nvPr>
        </p:nvSpPr>
        <p:spPr bwMode="auto">
          <a:xfrm>
            <a:off x="0" y="11430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dirty="0"/>
              <a:t>Click to edit Master subtitle style</a:t>
            </a:r>
          </a:p>
        </p:txBody>
      </p:sp>
      <p:sp>
        <p:nvSpPr>
          <p:cNvPr id="8" name="Slide Number Placeholder 3">
            <a:extLst>
              <a:ext uri="{FF2B5EF4-FFF2-40B4-BE49-F238E27FC236}">
                <a16:creationId xmlns:a16="http://schemas.microsoft.com/office/drawing/2014/main" id="{06423AEC-8F14-5E41-9FF2-9BB0D26C2457}"/>
              </a:ext>
            </a:extLst>
          </p:cNvPr>
          <p:cNvSpPr txBox="1">
            <a:spLocks noGrp="1"/>
          </p:cNvSpPr>
          <p:nvPr userDrawn="1"/>
        </p:nvSpPr>
        <p:spPr bwMode="black">
          <a:xfrm>
            <a:off x="11480800" y="6443666"/>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
        <p:nvSpPr>
          <p:cNvPr id="9" name="Rectangle 7">
            <a:extLst>
              <a:ext uri="{FF2B5EF4-FFF2-40B4-BE49-F238E27FC236}">
                <a16:creationId xmlns:a16="http://schemas.microsoft.com/office/drawing/2014/main" id="{20CF17C1-91A6-49F4-A00A-757D056752D3}"/>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47084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91440" bIns="91440" anchor="ctr" anchorCtr="0"/>
          <a:lstStyle>
            <a:lvl1pPr>
              <a:defRPr sz="27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CC119E70-E59C-D843-8422-1B8E02A6527F}"/>
              </a:ext>
            </a:extLst>
          </p:cNvPr>
          <p:cNvSpPr txBox="1">
            <a:spLocks noGrp="1"/>
          </p:cNvSpPr>
          <p:nvPr userDrawn="1"/>
        </p:nvSpPr>
        <p:spPr bwMode="black">
          <a:xfrm>
            <a:off x="11480800" y="6443666"/>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
        <p:nvSpPr>
          <p:cNvPr id="8" name="Rectangle 7">
            <a:extLst>
              <a:ext uri="{FF2B5EF4-FFF2-40B4-BE49-F238E27FC236}">
                <a16:creationId xmlns:a16="http://schemas.microsoft.com/office/drawing/2014/main" id="{655CBD8B-1A39-43CA-AE72-176FEDB2F63C}"/>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82944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1828800"/>
            <a:ext cx="10972800" cy="2819400"/>
          </a:xfrm>
          <a:prstGeom prst="rect">
            <a:avLst/>
          </a:prstGeom>
          <a:solidFill>
            <a:srgbClr val="005288"/>
          </a:solidFill>
        </p:spPr>
        <p:txBody>
          <a:bodyPr lIns="182880" anchor="ctr"/>
          <a:lstStyle>
            <a:lvl1pPr algn="l">
              <a:defRPr sz="4000" b="1" cap="all">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B3E22311-2C49-E44D-AE57-588D5F03E62F}"/>
              </a:ext>
            </a:extLst>
          </p:cNvPr>
          <p:cNvSpPr txBox="1">
            <a:spLocks noGrp="1"/>
          </p:cNvSpPr>
          <p:nvPr userDrawn="1"/>
        </p:nvSpPr>
        <p:spPr bwMode="black">
          <a:xfrm>
            <a:off x="11480800" y="6443666"/>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Tree>
    <p:extLst>
      <p:ext uri="{BB962C8B-B14F-4D97-AF65-F5344CB8AC3E}">
        <p14:creationId xmlns:p14="http://schemas.microsoft.com/office/powerpoint/2010/main" val="3221352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3810000"/>
          </a:xfrm>
          <a:prstGeom prst="rect">
            <a:avLst/>
          </a:prstGeom>
        </p:spPr>
        <p:txBody>
          <a:bodyPr/>
          <a:lstStyle>
            <a:lvl1pPr>
              <a:defRPr sz="2800">
                <a:solidFill>
                  <a:schemeClr val="accent4">
                    <a:lumMod val="10000"/>
                  </a:schemeClr>
                </a:solidFill>
              </a:defRPr>
            </a:lvl1pPr>
            <a:lvl2pPr>
              <a:defRPr sz="24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3810001"/>
          </a:xfrm>
          <a:prstGeom prst="rect">
            <a:avLst/>
          </a:prstGeom>
        </p:spPr>
        <p:txBody>
          <a:bodyPr/>
          <a:lstStyle>
            <a:lvl1pPr>
              <a:defRPr sz="2800">
                <a:solidFill>
                  <a:schemeClr val="accent4">
                    <a:lumMod val="10000"/>
                  </a:schemeClr>
                </a:solidFill>
              </a:defRPr>
            </a:lvl1pPr>
            <a:lvl2pPr>
              <a:defRPr sz="24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a:extLst>
              <a:ext uri="{FF2B5EF4-FFF2-40B4-BE49-F238E27FC236}">
                <a16:creationId xmlns:a16="http://schemas.microsoft.com/office/drawing/2014/main" id="{0581DC5A-1F43-D240-B5D6-42D8263E82B2}"/>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5" name="Rectangle 6">
            <a:extLst>
              <a:ext uri="{FF2B5EF4-FFF2-40B4-BE49-F238E27FC236}">
                <a16:creationId xmlns:a16="http://schemas.microsoft.com/office/drawing/2014/main" id="{DBBE49B0-02A6-F743-9ACC-BEDA8EAFC03D}"/>
              </a:ext>
            </a:extLst>
          </p:cNvPr>
          <p:cNvSpPr>
            <a:spLocks noGrp="1" noChangeArrowheads="1"/>
          </p:cNvSpPr>
          <p:nvPr>
            <p:ph type="sldNum" sz="quarter" idx="10"/>
          </p:nvPr>
        </p:nvSpPr>
        <p:spPr>
          <a:ln/>
        </p:spPr>
        <p:txBody>
          <a:bodyPr/>
          <a:lstStyle>
            <a:lvl1pPr>
              <a:defRPr/>
            </a:lvl1pPr>
          </a:lstStyle>
          <a:p>
            <a:pPr>
              <a:defRPr/>
            </a:pPr>
            <a:fld id="{77A9E0C9-B891-FA4C-B430-0DA297E634BC}" type="slidenum">
              <a:rPr lang="en-US" altLang="en-US"/>
              <a:pPr>
                <a:defRPr/>
              </a:pPr>
              <a:t>‹#›</a:t>
            </a:fld>
            <a:endParaRPr lang="en-US" altLang="en-US" dirty="0"/>
          </a:p>
        </p:txBody>
      </p:sp>
      <p:sp>
        <p:nvSpPr>
          <p:cNvPr id="9" name="Rectangle 7">
            <a:extLst>
              <a:ext uri="{FF2B5EF4-FFF2-40B4-BE49-F238E27FC236}">
                <a16:creationId xmlns:a16="http://schemas.microsoft.com/office/drawing/2014/main" id="{A115EED0-C737-4249-8E03-46FBEB2F4E59}"/>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462686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3"/>
            <a:ext cx="5386917" cy="1031875"/>
          </a:xfrm>
          <a:prstGeom prst="rect">
            <a:avLst/>
          </a:prstGeom>
        </p:spPr>
        <p:txBody>
          <a:bodyPr anchor="b"/>
          <a:lstStyle>
            <a:lvl1pPr marL="0" indent="0">
              <a:buNone/>
              <a:defRPr sz="2400" b="1">
                <a:solidFill>
                  <a:srgbClr val="5A5B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8"/>
            <a:ext cx="5386917" cy="3235325"/>
          </a:xfrm>
          <a:prstGeom prst="rect">
            <a:avLst/>
          </a:prstGeom>
        </p:spPr>
        <p:txBody>
          <a:bodyPr/>
          <a:lstStyle>
            <a:lvl1pPr>
              <a:defRPr sz="2400">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600">
                <a:solidFill>
                  <a:srgbClr val="5A5B5D"/>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143003"/>
            <a:ext cx="5389033" cy="1031875"/>
          </a:xfrm>
          <a:prstGeom prst="rect">
            <a:avLst/>
          </a:prstGeom>
        </p:spPr>
        <p:txBody>
          <a:bodyPr anchor="b"/>
          <a:lstStyle>
            <a:lvl1pPr marL="0" indent="0">
              <a:buNone/>
              <a:defRPr sz="2400" b="1">
                <a:solidFill>
                  <a:srgbClr val="5A5B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8"/>
            <a:ext cx="5389033" cy="3235325"/>
          </a:xfrm>
          <a:prstGeom prst="rect">
            <a:avLst/>
          </a:prstGeom>
        </p:spPr>
        <p:txBody>
          <a:bodyPr/>
          <a:lstStyle>
            <a:lvl1pPr>
              <a:defRPr sz="2400">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600">
                <a:solidFill>
                  <a:srgbClr val="5A5B5D"/>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a:extLst>
              <a:ext uri="{FF2B5EF4-FFF2-40B4-BE49-F238E27FC236}">
                <a16:creationId xmlns:a16="http://schemas.microsoft.com/office/drawing/2014/main" id="{B59717ED-FED6-2F41-861E-CD88EAA39A05}"/>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7" name="Rectangle 6">
            <a:extLst>
              <a:ext uri="{FF2B5EF4-FFF2-40B4-BE49-F238E27FC236}">
                <a16:creationId xmlns:a16="http://schemas.microsoft.com/office/drawing/2014/main" id="{C4170C16-8FCD-4B42-803C-D31CB5D5325D}"/>
              </a:ext>
            </a:extLst>
          </p:cNvPr>
          <p:cNvSpPr>
            <a:spLocks noGrp="1" noChangeArrowheads="1"/>
          </p:cNvSpPr>
          <p:nvPr>
            <p:ph type="sldNum" sz="quarter" idx="10"/>
          </p:nvPr>
        </p:nvSpPr>
        <p:spPr>
          <a:ln/>
        </p:spPr>
        <p:txBody>
          <a:bodyPr/>
          <a:lstStyle>
            <a:lvl1pPr>
              <a:defRPr/>
            </a:lvl1pPr>
          </a:lstStyle>
          <a:p>
            <a:pPr>
              <a:defRPr/>
            </a:pPr>
            <a:fld id="{C6B399D4-0363-CE4B-9DB6-A4043C6CD076}" type="slidenum">
              <a:rPr lang="en-US" altLang="en-US"/>
              <a:pPr>
                <a:defRPr/>
              </a:pPr>
              <a:t>‹#›</a:t>
            </a:fld>
            <a:endParaRPr lang="en-US" altLang="en-US" dirty="0"/>
          </a:p>
        </p:txBody>
      </p:sp>
      <p:sp>
        <p:nvSpPr>
          <p:cNvPr id="10" name="Rectangle 7">
            <a:extLst>
              <a:ext uri="{FF2B5EF4-FFF2-40B4-BE49-F238E27FC236}">
                <a16:creationId xmlns:a16="http://schemas.microsoft.com/office/drawing/2014/main" id="{6EA3736C-960A-455E-AF15-6C0684451873}"/>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222355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9886E43-49DF-DD4B-9A7D-D5A549DC70BA}"/>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3" name="Rectangle 6">
            <a:extLst>
              <a:ext uri="{FF2B5EF4-FFF2-40B4-BE49-F238E27FC236}">
                <a16:creationId xmlns:a16="http://schemas.microsoft.com/office/drawing/2014/main" id="{7FBBBF15-D091-584D-9627-CC538A28AEA5}"/>
              </a:ext>
            </a:extLst>
          </p:cNvPr>
          <p:cNvSpPr>
            <a:spLocks noGrp="1" noChangeArrowheads="1"/>
          </p:cNvSpPr>
          <p:nvPr>
            <p:ph type="sldNum" sz="quarter" idx="10"/>
          </p:nvPr>
        </p:nvSpPr>
        <p:spPr>
          <a:ln/>
        </p:spPr>
        <p:txBody>
          <a:bodyPr/>
          <a:lstStyle>
            <a:lvl1pPr>
              <a:defRPr/>
            </a:lvl1pPr>
          </a:lstStyle>
          <a:p>
            <a:pPr>
              <a:defRPr/>
            </a:pPr>
            <a:fld id="{EC0E14B9-71DF-CB46-A0FD-E3865994FA6E}" type="slidenum">
              <a:rPr lang="en-US" altLang="en-US"/>
              <a:pPr>
                <a:defRPr/>
              </a:pPr>
              <a:t>‹#›</a:t>
            </a:fld>
            <a:endParaRPr lang="en-US" altLang="en-US" dirty="0"/>
          </a:p>
        </p:txBody>
      </p:sp>
      <p:sp>
        <p:nvSpPr>
          <p:cNvPr id="6" name="Rectangle 7">
            <a:extLst>
              <a:ext uri="{FF2B5EF4-FFF2-40B4-BE49-F238E27FC236}">
                <a16:creationId xmlns:a16="http://schemas.microsoft.com/office/drawing/2014/main" id="{8F1DAB7F-ABF5-489B-9E3E-50AF831F368C}"/>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47552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latin typeface="Franklin Gothic Medium" panose="020B0603020102020204" pitchFamily="34" charset="0"/>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9690C8-B626-274D-8FA3-63299A4ABD75}"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6" name="Picture 2">
            <a:extLst>
              <a:ext uri="{FF2B5EF4-FFF2-40B4-BE49-F238E27FC236}">
                <a16:creationId xmlns:a16="http://schemas.microsoft.com/office/drawing/2014/main" id="{808EAD71-BC89-4205-BAA8-9823256D3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36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07578A8-5892-E345-96C4-EDAF3EB09CEB}"/>
              </a:ext>
            </a:extLst>
          </p:cNvPr>
          <p:cNvSpPr txBox="1">
            <a:spLocks noGrp="1"/>
          </p:cNvSpPr>
          <p:nvPr userDrawn="1"/>
        </p:nvSpPr>
        <p:spPr bwMode="black">
          <a:xfrm>
            <a:off x="11480800" y="6443666"/>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
        <p:nvSpPr>
          <p:cNvPr id="5" name="Rectangle 7">
            <a:extLst>
              <a:ext uri="{FF2B5EF4-FFF2-40B4-BE49-F238E27FC236}">
                <a16:creationId xmlns:a16="http://schemas.microsoft.com/office/drawing/2014/main" id="{D3A8FC86-152D-4F13-977A-4C30DBC4C11B}"/>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202402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91186D-F05B-A04C-B284-B44A7A99DDC0}"/>
              </a:ext>
            </a:extLst>
          </p:cNvPr>
          <p:cNvSpPr>
            <a:spLocks noChangeArrowheads="1"/>
          </p:cNvSpPr>
          <p:nvPr userDrawn="1"/>
        </p:nvSpPr>
        <p:spPr bwMode="auto">
          <a:xfrm>
            <a:off x="4656667" y="273050"/>
            <a:ext cx="61384" cy="5138738"/>
          </a:xfrm>
          <a:prstGeom prst="rect">
            <a:avLst/>
          </a:prstGeom>
          <a:solidFill>
            <a:srgbClr val="0078AE"/>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sp>
        <p:nvSpPr>
          <p:cNvPr id="2" name="Title 1"/>
          <p:cNvSpPr>
            <a:spLocks noGrp="1"/>
          </p:cNvSpPr>
          <p:nvPr>
            <p:ph type="title"/>
          </p:nvPr>
        </p:nvSpPr>
        <p:spPr>
          <a:xfrm>
            <a:off x="609602" y="273050"/>
            <a:ext cx="4011084" cy="1162050"/>
          </a:xfrm>
          <a:prstGeom prst="rect">
            <a:avLst/>
          </a:prstGeom>
          <a:solidFill>
            <a:srgbClr val="005288"/>
          </a:solidFill>
        </p:spPr>
        <p:txBody>
          <a:bodyPr/>
          <a:lstStyle>
            <a:lvl1pPr algn="l">
              <a:defRPr sz="2000" b="1">
                <a:solidFill>
                  <a:schemeClr val="tx1"/>
                </a:solidFill>
              </a:defRPr>
            </a:lvl1pPr>
          </a:lstStyle>
          <a:p>
            <a:r>
              <a:rPr lang="en-US"/>
              <a:t>Click to edit Master title style</a:t>
            </a:r>
          </a:p>
        </p:txBody>
      </p:sp>
      <p:sp>
        <p:nvSpPr>
          <p:cNvPr id="3" name="Content Placeholder 2"/>
          <p:cNvSpPr>
            <a:spLocks noGrp="1"/>
          </p:cNvSpPr>
          <p:nvPr>
            <p:ph idx="1"/>
          </p:nvPr>
        </p:nvSpPr>
        <p:spPr>
          <a:xfrm>
            <a:off x="4766733" y="273053"/>
            <a:ext cx="6815667" cy="5137151"/>
          </a:xfrm>
          <a:prstGeom prst="rect">
            <a:avLst/>
          </a:prstGeom>
        </p:spPr>
        <p:txBody>
          <a:bodyPr/>
          <a:lstStyle>
            <a:lvl1pPr>
              <a:defRPr sz="3200">
                <a:solidFill>
                  <a:srgbClr val="5A5B5D"/>
                </a:solidFill>
              </a:defRPr>
            </a:lvl1pPr>
            <a:lvl2pPr>
              <a:defRPr sz="2800">
                <a:solidFill>
                  <a:srgbClr val="5A5B5D"/>
                </a:solidFill>
              </a:defRPr>
            </a:lvl2pPr>
            <a:lvl3pPr>
              <a:defRPr sz="2400">
                <a:solidFill>
                  <a:srgbClr val="5A5B5D"/>
                </a:solidFill>
              </a:defRPr>
            </a:lvl3pPr>
            <a:lvl4pPr>
              <a:defRPr sz="2000">
                <a:solidFill>
                  <a:srgbClr val="5A5B5D"/>
                </a:solidFill>
              </a:defRPr>
            </a:lvl4pPr>
            <a:lvl5pPr>
              <a:defRPr sz="2000">
                <a:solidFill>
                  <a:srgbClr val="5A5B5D"/>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524001"/>
            <a:ext cx="4011084" cy="3886201"/>
          </a:xfrm>
          <a:prstGeom prst="rect">
            <a:avLst/>
          </a:prstGeom>
          <a:noFill/>
        </p:spPr>
        <p:txBody>
          <a:bodyPr/>
          <a:lstStyle>
            <a:lvl1pPr marL="0" indent="0">
              <a:buNone/>
              <a:defRPr sz="1400">
                <a:solidFill>
                  <a:srgbClr val="5A5B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6">
            <a:extLst>
              <a:ext uri="{FF2B5EF4-FFF2-40B4-BE49-F238E27FC236}">
                <a16:creationId xmlns:a16="http://schemas.microsoft.com/office/drawing/2014/main" id="{325D3AF9-EAE0-584E-A4BC-AF7CC0CB2678}"/>
              </a:ext>
            </a:extLst>
          </p:cNvPr>
          <p:cNvSpPr>
            <a:spLocks noGrp="1" noChangeArrowheads="1"/>
          </p:cNvSpPr>
          <p:nvPr>
            <p:ph type="sldNum" sz="quarter" idx="10"/>
          </p:nvPr>
        </p:nvSpPr>
        <p:spPr/>
        <p:txBody>
          <a:bodyPr/>
          <a:lstStyle>
            <a:lvl1pPr>
              <a:defRPr/>
            </a:lvl1pPr>
          </a:lstStyle>
          <a:p>
            <a:pPr>
              <a:defRPr/>
            </a:pPr>
            <a:fld id="{0A22E473-E0D3-EC49-AA08-80BEA4ED21C0}" type="slidenum">
              <a:rPr lang="en-US" altLang="en-US"/>
              <a:pPr>
                <a:defRPr/>
              </a:pPr>
              <a:t>‹#›</a:t>
            </a:fld>
            <a:endParaRPr lang="en-US" altLang="en-US"/>
          </a:p>
        </p:txBody>
      </p:sp>
      <p:sp>
        <p:nvSpPr>
          <p:cNvPr id="8" name="Rectangle 7">
            <a:extLst>
              <a:ext uri="{FF2B5EF4-FFF2-40B4-BE49-F238E27FC236}">
                <a16:creationId xmlns:a16="http://schemas.microsoft.com/office/drawing/2014/main" id="{392CA658-6EA6-4988-8AC2-D17E849A1F30}"/>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700015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10972800" cy="609600"/>
          </a:xfrm>
          <a:prstGeom prst="rect">
            <a:avLst/>
          </a:prstGeom>
          <a:solidFill>
            <a:srgbClr val="005288"/>
          </a:solidFill>
        </p:spPr>
        <p:txBody>
          <a:bodyPr/>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609600" y="612775"/>
            <a:ext cx="109728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9600" y="5410200"/>
            <a:ext cx="10972800" cy="347662"/>
          </a:xfrm>
          <a:prstGeom prst="rect">
            <a:avLst/>
          </a:prstGeom>
          <a:solidFill>
            <a:srgbClr val="0078AE"/>
          </a:solidFill>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3F42FF8-5F6A-4443-9B6D-BBA80FFD290E}"/>
              </a:ext>
            </a:extLst>
          </p:cNvPr>
          <p:cNvSpPr>
            <a:spLocks noGrp="1" noChangeArrowheads="1"/>
          </p:cNvSpPr>
          <p:nvPr>
            <p:ph type="sldNum" sz="quarter" idx="10"/>
          </p:nvPr>
        </p:nvSpPr>
        <p:spPr>
          <a:ln/>
        </p:spPr>
        <p:txBody>
          <a:bodyPr/>
          <a:lstStyle>
            <a:lvl1pPr>
              <a:defRPr/>
            </a:lvl1pPr>
          </a:lstStyle>
          <a:p>
            <a:pPr>
              <a:defRPr/>
            </a:pPr>
            <a:fld id="{D1129686-3ABA-8F4A-8AF1-3B89E90295C2}" type="slidenum">
              <a:rPr lang="en-US" altLang="en-US"/>
              <a:pPr>
                <a:defRPr/>
              </a:pPr>
              <a:t>‹#›</a:t>
            </a:fld>
            <a:endParaRPr lang="en-US" altLang="en-US" dirty="0"/>
          </a:p>
        </p:txBody>
      </p:sp>
      <p:sp>
        <p:nvSpPr>
          <p:cNvPr id="7" name="Rectangle 7">
            <a:extLst>
              <a:ext uri="{FF2B5EF4-FFF2-40B4-BE49-F238E27FC236}">
                <a16:creationId xmlns:a16="http://schemas.microsoft.com/office/drawing/2014/main" id="{D8C23849-3BA2-46A7-AD3B-885B90EC3A24}"/>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1498683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3810000"/>
          </a:xfrm>
          <a:prstGeom prst="rect">
            <a:avLst/>
          </a:prstGeom>
        </p:spPr>
        <p:txBody>
          <a:bodyPr vert="eaVert"/>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a:extLst>
              <a:ext uri="{FF2B5EF4-FFF2-40B4-BE49-F238E27FC236}">
                <a16:creationId xmlns:a16="http://schemas.microsoft.com/office/drawing/2014/main" id="{54557063-FFE6-6949-B5C2-E421DDD07F33}"/>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4" name="Rectangle 6">
            <a:extLst>
              <a:ext uri="{FF2B5EF4-FFF2-40B4-BE49-F238E27FC236}">
                <a16:creationId xmlns:a16="http://schemas.microsoft.com/office/drawing/2014/main" id="{E0D0CA48-8959-814A-AA7F-58759BC2C9D3}"/>
              </a:ext>
            </a:extLst>
          </p:cNvPr>
          <p:cNvSpPr>
            <a:spLocks noGrp="1" noChangeArrowheads="1"/>
          </p:cNvSpPr>
          <p:nvPr>
            <p:ph type="sldNum" sz="quarter" idx="10"/>
          </p:nvPr>
        </p:nvSpPr>
        <p:spPr>
          <a:ln/>
        </p:spPr>
        <p:txBody>
          <a:bodyPr/>
          <a:lstStyle>
            <a:lvl1pPr>
              <a:defRPr/>
            </a:lvl1pPr>
          </a:lstStyle>
          <a:p>
            <a:pPr>
              <a:defRPr/>
            </a:pPr>
            <a:fld id="{3917ECC2-473C-B34C-A43D-1280AF4DA61A}" type="slidenum">
              <a:rPr lang="en-US" altLang="en-US"/>
              <a:pPr>
                <a:defRPr/>
              </a:pPr>
              <a:t>‹#›</a:t>
            </a:fld>
            <a:endParaRPr lang="en-US" altLang="en-US" dirty="0"/>
          </a:p>
        </p:txBody>
      </p:sp>
      <p:sp>
        <p:nvSpPr>
          <p:cNvPr id="7" name="Rectangle 7">
            <a:extLst>
              <a:ext uri="{FF2B5EF4-FFF2-40B4-BE49-F238E27FC236}">
                <a16:creationId xmlns:a16="http://schemas.microsoft.com/office/drawing/2014/main" id="{C3C9C7C7-D155-47CC-88B5-CA5D172ADA86}"/>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64809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92635" y="381001"/>
            <a:ext cx="2789767" cy="5029200"/>
          </a:xfrm>
          <a:prstGeom prst="rect">
            <a:avLst/>
          </a:prstGeom>
        </p:spPr>
        <p:txBody>
          <a:bodyPr vert="eaVert" lIns="274320" tIns="274320"/>
          <a:lstStyle/>
          <a:p>
            <a:r>
              <a:rPr lang="en-US"/>
              <a:t>Click to edit Master title style</a:t>
            </a:r>
          </a:p>
        </p:txBody>
      </p:sp>
      <p:sp>
        <p:nvSpPr>
          <p:cNvPr id="3" name="Vertical Text Placeholder 2"/>
          <p:cNvSpPr>
            <a:spLocks noGrp="1"/>
          </p:cNvSpPr>
          <p:nvPr>
            <p:ph type="body" orient="vert" idx="1"/>
          </p:nvPr>
        </p:nvSpPr>
        <p:spPr>
          <a:xfrm>
            <a:off x="421217" y="381001"/>
            <a:ext cx="8168216" cy="5029200"/>
          </a:xfrm>
          <a:prstGeom prst="rect">
            <a:avLst/>
          </a:prstGeom>
        </p:spPr>
        <p:txBody>
          <a:bodyPr vert="eaVert" lIns="274320" tIns="274320"/>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a:extLst>
              <a:ext uri="{FF2B5EF4-FFF2-40B4-BE49-F238E27FC236}">
                <a16:creationId xmlns:a16="http://schemas.microsoft.com/office/drawing/2014/main" id="{DF0C99A8-AD9C-B84E-ADF7-5DEC55400663}"/>
              </a:ext>
            </a:extLst>
          </p:cNvPr>
          <p:cNvSpPr>
            <a:spLocks noGrp="1" noChangeArrowheads="1"/>
          </p:cNvSpPr>
          <p:nvPr>
            <p:ph type="sldNum" sz="quarter" idx="10"/>
          </p:nvPr>
        </p:nvSpPr>
        <p:spPr>
          <a:ln/>
        </p:spPr>
        <p:txBody>
          <a:bodyPr/>
          <a:lstStyle>
            <a:lvl1pPr>
              <a:defRPr/>
            </a:lvl1pPr>
          </a:lstStyle>
          <a:p>
            <a:pPr>
              <a:defRPr/>
            </a:pPr>
            <a:fld id="{F5BCABDD-20E0-C442-AB03-3FF2FDF3E90F}" type="slidenum">
              <a:rPr lang="en-US" altLang="en-US"/>
              <a:pPr>
                <a:defRPr/>
              </a:pPr>
              <a:t>‹#›</a:t>
            </a:fld>
            <a:endParaRPr lang="en-US" altLang="en-US" dirty="0"/>
          </a:p>
        </p:txBody>
      </p:sp>
      <p:sp>
        <p:nvSpPr>
          <p:cNvPr id="6" name="Rectangle 7">
            <a:extLst>
              <a:ext uri="{FF2B5EF4-FFF2-40B4-BE49-F238E27FC236}">
                <a16:creationId xmlns:a16="http://schemas.microsoft.com/office/drawing/2014/main" id="{10891D53-4C57-4B35-A584-27B9F7ECF2A5}"/>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237288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609600" y="1600201"/>
            <a:ext cx="5384800" cy="3810000"/>
          </a:xfrm>
          <a:prstGeom prst="rect">
            <a:avLst/>
          </a:prstGeom>
        </p:spPr>
        <p:txBody>
          <a:bodyPr/>
          <a:lstStyle>
            <a:lvl1pPr>
              <a:defRPr>
                <a:solidFill>
                  <a:srgbClr val="5A5B5D"/>
                </a:solidFill>
              </a:defRPr>
            </a:lvl1pPr>
          </a:lstStyle>
          <a:p>
            <a:pPr lvl="0"/>
            <a:endParaRPr lang="en-US" noProof="0" dirty="0"/>
          </a:p>
        </p:txBody>
      </p:sp>
      <p:sp>
        <p:nvSpPr>
          <p:cNvPr id="4" name="Text Placeholder 3"/>
          <p:cNvSpPr>
            <a:spLocks noGrp="1"/>
          </p:cNvSpPr>
          <p:nvPr>
            <p:ph type="body" sz="half" idx="2"/>
          </p:nvPr>
        </p:nvSpPr>
        <p:spPr>
          <a:xfrm>
            <a:off x="6197600" y="1600200"/>
            <a:ext cx="5384800" cy="3810001"/>
          </a:xfrm>
          <a:prstGeom prst="rect">
            <a:avLst/>
          </a:prstGeom>
        </p:spPr>
        <p:txBody>
          <a:bodyPr/>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a:extLst>
              <a:ext uri="{FF2B5EF4-FFF2-40B4-BE49-F238E27FC236}">
                <a16:creationId xmlns:a16="http://schemas.microsoft.com/office/drawing/2014/main" id="{BCF33210-DE39-764E-BDB5-99129396B39C}"/>
              </a:ext>
            </a:extLst>
          </p:cNvPr>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5" name="Rectangle 6">
            <a:extLst>
              <a:ext uri="{FF2B5EF4-FFF2-40B4-BE49-F238E27FC236}">
                <a16:creationId xmlns:a16="http://schemas.microsoft.com/office/drawing/2014/main" id="{97032CEE-C497-CE4C-9D2B-EEB0F033C3D0}"/>
              </a:ext>
            </a:extLst>
          </p:cNvPr>
          <p:cNvSpPr>
            <a:spLocks noGrp="1" noChangeArrowheads="1"/>
          </p:cNvSpPr>
          <p:nvPr>
            <p:ph type="sldNum" sz="quarter" idx="10"/>
          </p:nvPr>
        </p:nvSpPr>
        <p:spPr>
          <a:ln/>
        </p:spPr>
        <p:txBody>
          <a:bodyPr/>
          <a:lstStyle>
            <a:lvl1pPr>
              <a:defRPr/>
            </a:lvl1pPr>
          </a:lstStyle>
          <a:p>
            <a:pPr>
              <a:defRPr/>
            </a:pPr>
            <a:fld id="{189944CB-8C07-8947-B99B-7D2597B7448F}" type="slidenum">
              <a:rPr lang="en-US" altLang="en-US"/>
              <a:pPr>
                <a:defRPr/>
              </a:pPr>
              <a:t>‹#›</a:t>
            </a:fld>
            <a:endParaRPr lang="en-US" altLang="en-US" dirty="0"/>
          </a:p>
        </p:txBody>
      </p:sp>
      <p:sp>
        <p:nvSpPr>
          <p:cNvPr id="8" name="Rectangle 7">
            <a:extLst>
              <a:ext uri="{FF2B5EF4-FFF2-40B4-BE49-F238E27FC236}">
                <a16:creationId xmlns:a16="http://schemas.microsoft.com/office/drawing/2014/main" id="{2B3C9AAD-1C32-4F9D-8BC3-FD31D5AB3991}"/>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3636453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eal Only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9A5E6-5D77-914F-9AC4-CC698587BB56}"/>
              </a:ext>
            </a:extLst>
          </p:cNvPr>
          <p:cNvSpPr>
            <a:spLocks noChangeArrowheads="1"/>
          </p:cNvSpPr>
          <p:nvPr userDrawn="1"/>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3" name="Picture 5">
            <a:extLst>
              <a:ext uri="{FF2B5EF4-FFF2-40B4-BE49-F238E27FC236}">
                <a16:creationId xmlns:a16="http://schemas.microsoft.com/office/drawing/2014/main" id="{7F3659D0-493D-0545-982D-67FE46D49D8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52086"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8FD88A3F-F9A2-2548-8B76-E190F04708B5}"/>
              </a:ext>
            </a:extLst>
          </p:cNvPr>
          <p:cNvSpPr>
            <a:spLocks noGrp="1" noChangeArrowheads="1"/>
          </p:cNvSpPr>
          <p:nvPr>
            <p:ph type="sldNum" sz="quarter" idx="10"/>
          </p:nvPr>
        </p:nvSpPr>
        <p:spPr/>
        <p:txBody>
          <a:bodyPr/>
          <a:lstStyle>
            <a:lvl1pPr>
              <a:defRPr/>
            </a:lvl1pPr>
          </a:lstStyle>
          <a:p>
            <a:pPr>
              <a:defRPr/>
            </a:pPr>
            <a:fld id="{B113E9A4-80C4-264F-A5B8-E29E81BF7D55}" type="slidenum">
              <a:rPr lang="en-US" altLang="en-US"/>
              <a:pPr>
                <a:defRPr/>
              </a:pPr>
              <a:t>‹#›</a:t>
            </a:fld>
            <a:endParaRPr lang="en-US" altLang="en-US"/>
          </a:p>
        </p:txBody>
      </p:sp>
    </p:spTree>
    <p:extLst>
      <p:ext uri="{BB962C8B-B14F-4D97-AF65-F5344CB8AC3E}">
        <p14:creationId xmlns:p14="http://schemas.microsoft.com/office/powerpoint/2010/main" val="183908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Seal Only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A0FF3-1D8A-F146-99FC-0CC6ED45189E}"/>
              </a:ext>
            </a:extLst>
          </p:cNvPr>
          <p:cNvSpPr>
            <a:spLocks noChangeArrowheads="1"/>
          </p:cNvSpPr>
          <p:nvPr userDrawn="1"/>
        </p:nvSpPr>
        <p:spPr bwMode="auto">
          <a:xfrm>
            <a:off x="0" y="0"/>
            <a:ext cx="12192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3" name="Picture 5">
            <a:extLst>
              <a:ext uri="{FF2B5EF4-FFF2-40B4-BE49-F238E27FC236}">
                <a16:creationId xmlns:a16="http://schemas.microsoft.com/office/drawing/2014/main" id="{CBB3E97E-82FB-8845-A407-2B14DD1450E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52086" y="2057400"/>
            <a:ext cx="84878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E1E5CE4E-32D4-C845-AF4D-EAAF20511E30}"/>
              </a:ext>
            </a:extLst>
          </p:cNvPr>
          <p:cNvSpPr>
            <a:spLocks noGrp="1" noChangeArrowheads="1"/>
          </p:cNvSpPr>
          <p:nvPr>
            <p:ph type="sldNum" sz="quarter" idx="10"/>
          </p:nvPr>
        </p:nvSpPr>
        <p:spPr/>
        <p:txBody>
          <a:bodyPr/>
          <a:lstStyle>
            <a:lvl1pPr>
              <a:defRPr/>
            </a:lvl1pPr>
          </a:lstStyle>
          <a:p>
            <a:pPr>
              <a:defRPr/>
            </a:pPr>
            <a:fld id="{2A6F4636-6C23-3B4B-9085-51961B08CD4D}" type="slidenum">
              <a:rPr lang="en-US" altLang="en-US"/>
              <a:pPr>
                <a:defRPr/>
              </a:pPr>
              <a:t>‹#›</a:t>
            </a:fld>
            <a:endParaRPr lang="en-US" altLang="en-US"/>
          </a:p>
        </p:txBody>
      </p:sp>
    </p:spTree>
    <p:extLst>
      <p:ext uri="{BB962C8B-B14F-4D97-AF65-F5344CB8AC3E}">
        <p14:creationId xmlns:p14="http://schemas.microsoft.com/office/powerpoint/2010/main" val="4152711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6533" y="0"/>
            <a:ext cx="10972800" cy="75723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defRPr/>
            </a:lvl1pPr>
          </a:lstStyle>
          <a:p>
            <a:pPr>
              <a:defRPr/>
            </a:pPr>
            <a:fld id="{86D88AD5-D15D-4E5C-98FF-A33C1E2E664D}" type="slidenum">
              <a:rPr lang="en-US" altLang="en-US"/>
              <a:pPr>
                <a:defRPr/>
              </a:pPr>
              <a:t>‹#›</a:t>
            </a:fld>
            <a:endParaRPr lang="en-US" altLang="en-US" dirty="0"/>
          </a:p>
        </p:txBody>
      </p:sp>
      <p:sp>
        <p:nvSpPr>
          <p:cNvPr id="5" name="Text Placeholder 9"/>
          <p:cNvSpPr>
            <a:spLocks noGrp="1"/>
          </p:cNvSpPr>
          <p:nvPr>
            <p:ph type="body" sz="quarter" idx="14" hasCustomPrompt="1"/>
          </p:nvPr>
        </p:nvSpPr>
        <p:spPr>
          <a:xfrm>
            <a:off x="4165600" y="76200"/>
            <a:ext cx="3860800" cy="381000"/>
          </a:xfrm>
          <a:prstGeom prst="rect">
            <a:avLst/>
          </a:prstGeom>
        </p:spPr>
        <p:txBody>
          <a:bodyPr>
            <a:noAutofit/>
          </a:bodyPr>
          <a:lstStyle>
            <a:lvl1pPr algn="ctr">
              <a:buNone/>
              <a:defRPr sz="1600" baseline="0">
                <a:solidFill>
                  <a:srgbClr val="A50021"/>
                </a:solidFill>
                <a:latin typeface="Arial" pitchFamily="34" charset="0"/>
              </a:defRPr>
            </a:lvl1pPr>
          </a:lstStyle>
          <a:p>
            <a:pPr lvl="0"/>
            <a:r>
              <a:rPr lang="en-US" dirty="0"/>
              <a:t>For Official Use Only</a:t>
            </a:r>
          </a:p>
        </p:txBody>
      </p:sp>
      <p:sp>
        <p:nvSpPr>
          <p:cNvPr id="6" name="Text Placeholder 12"/>
          <p:cNvSpPr>
            <a:spLocks noGrp="1"/>
          </p:cNvSpPr>
          <p:nvPr>
            <p:ph type="body" sz="quarter" idx="13" hasCustomPrompt="1"/>
          </p:nvPr>
        </p:nvSpPr>
        <p:spPr>
          <a:xfrm>
            <a:off x="4165600" y="6324600"/>
            <a:ext cx="3860800" cy="381000"/>
          </a:xfrm>
          <a:prstGeom prst="rect">
            <a:avLst/>
          </a:prstGeom>
        </p:spPr>
        <p:txBody>
          <a:bodyPr>
            <a:normAutofit/>
          </a:bodyPr>
          <a:lstStyle>
            <a:lvl1pPr algn="ctr">
              <a:buNone/>
              <a:defRPr sz="1600">
                <a:solidFill>
                  <a:srgbClr val="A50021"/>
                </a:solidFill>
                <a:latin typeface="Arial" pitchFamily="34" charset="0"/>
                <a:cs typeface="Arial" pitchFamily="34" charset="0"/>
              </a:defRPr>
            </a:lvl1pPr>
          </a:lstStyle>
          <a:p>
            <a:pPr lvl="0"/>
            <a:r>
              <a:rPr lang="en-US" dirty="0"/>
              <a:t>For Official Use Only</a:t>
            </a:r>
          </a:p>
        </p:txBody>
      </p:sp>
    </p:spTree>
    <p:extLst>
      <p:ext uri="{BB962C8B-B14F-4D97-AF65-F5344CB8AC3E}">
        <p14:creationId xmlns:p14="http://schemas.microsoft.com/office/powerpoint/2010/main" val="2930605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7519828-E1FD-4386-B387-91E781480F54}" type="slidenum">
              <a:rPr lang="en-US">
                <a:solidFill>
                  <a:srgbClr val="000000"/>
                </a:solidFill>
              </a:rPr>
              <a:pPr/>
              <a:t>‹#›</a:t>
            </a:fld>
            <a:endParaRPr lang="en-US" dirty="0">
              <a:solidFill>
                <a:srgbClr val="000000"/>
              </a:solidFill>
            </a:endParaRPr>
          </a:p>
        </p:txBody>
      </p:sp>
      <p:sp>
        <p:nvSpPr>
          <p:cNvPr id="5" name="Rectangle 7">
            <a:extLst>
              <a:ext uri="{FF2B5EF4-FFF2-40B4-BE49-F238E27FC236}">
                <a16:creationId xmlns:a16="http://schemas.microsoft.com/office/drawing/2014/main" id="{55353A73-8FCE-4C54-A0A0-8207F2CB285E}"/>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2449700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noFill/>
        </p:spPr>
        <p:txBody>
          <a:bodyPr lIns="640080" tIns="274320" bIns="91440"/>
          <a:lstStyle>
            <a:lvl1pPr>
              <a:defRPr sz="4400" b="1">
                <a:solidFill>
                  <a:srgbClr val="005288"/>
                </a:solidFill>
                <a:latin typeface="Franklin Gothic Medium" panose="020B0603020102020204" pitchFamily="34" charset="0"/>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7" name="Picture 2">
            <a:extLst>
              <a:ext uri="{FF2B5EF4-FFF2-40B4-BE49-F238E27FC236}">
                <a16:creationId xmlns:a16="http://schemas.microsoft.com/office/drawing/2014/main" id="{0D3A743C-7A6D-4E6D-B7EF-598755BCDA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21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6533" y="0"/>
            <a:ext cx="10972800" cy="75723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35911" y="1081760"/>
            <a:ext cx="11093380" cy="50142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7"/>
          <p:cNvSpPr>
            <a:spLocks noGrp="1"/>
          </p:cNvSpPr>
          <p:nvPr>
            <p:ph type="body" sz="quarter" idx="10" hasCustomPrompt="1"/>
          </p:nvPr>
        </p:nvSpPr>
        <p:spPr>
          <a:xfrm>
            <a:off x="535912" y="40192"/>
            <a:ext cx="5458488" cy="146304"/>
          </a:xfrm>
          <a:prstGeom prst="rect">
            <a:avLst/>
          </a:prstGeo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5" name="Rectangle 7">
            <a:extLst>
              <a:ext uri="{FF2B5EF4-FFF2-40B4-BE49-F238E27FC236}">
                <a16:creationId xmlns:a16="http://schemas.microsoft.com/office/drawing/2014/main" id="{88B4D5C3-D6EC-40BD-90CB-3E8CB469834C}"/>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1443824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6533" y="0"/>
            <a:ext cx="10972800" cy="757238"/>
          </a:xfrm>
          <a:prstGeom prst="rect">
            <a:avLst/>
          </a:prstGeom>
        </p:spPr>
        <p:txBody>
          <a:bodyPr/>
          <a:lstStyle/>
          <a:p>
            <a:r>
              <a:rPr lang="en-US"/>
              <a:t>Click to edit Master title style</a:t>
            </a:r>
          </a:p>
        </p:txBody>
      </p:sp>
      <p:sp>
        <p:nvSpPr>
          <p:cNvPr id="3" name="Rectangle 10"/>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r>
              <a:rPr lang="en-US">
                <a:solidFill>
                  <a:srgbClr val="000063"/>
                </a:solidFill>
              </a:rPr>
              <a:t>UNCLASSIFIED</a:t>
            </a:r>
            <a:endParaRPr lang="en-US" dirty="0">
              <a:solidFill>
                <a:srgbClr val="000063"/>
              </a:solidFill>
            </a:endParaRPr>
          </a:p>
        </p:txBody>
      </p:sp>
    </p:spTree>
    <p:extLst>
      <p:ext uri="{BB962C8B-B14F-4D97-AF65-F5344CB8AC3E}">
        <p14:creationId xmlns:p14="http://schemas.microsoft.com/office/powerpoint/2010/main" val="242438483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09600" y="304800"/>
            <a:ext cx="11074400" cy="715962"/>
          </a:xfrm>
          <a:prstGeom prst="rect">
            <a:avLst/>
          </a:prstGeom>
          <a:effectLst/>
        </p:spPr>
        <p:txBody>
          <a:bodyPr/>
          <a:lstStyle>
            <a:lvl1pPr>
              <a:defRPr>
                <a:solidFill>
                  <a:srgbClr val="002F80"/>
                </a:solidFill>
                <a:effectLst/>
              </a:defRPr>
            </a:lvl1pPr>
          </a:lstStyle>
          <a:p>
            <a:r>
              <a:rPr lang="en-US">
                <a:effectLst/>
              </a:rPr>
              <a:t>Click to edit Master title style</a:t>
            </a:r>
          </a:p>
        </p:txBody>
      </p:sp>
      <p:sp>
        <p:nvSpPr>
          <p:cNvPr id="3" name="Slide Number Placeholder 4"/>
          <p:cNvSpPr>
            <a:spLocks noGrp="1"/>
          </p:cNvSpPr>
          <p:nvPr>
            <p:ph type="sldNum" sz="quarter" idx="10"/>
          </p:nvPr>
        </p:nvSpPr>
        <p:spPr>
          <a:effectLst/>
        </p:spPr>
        <p:txBody>
          <a:bodyPr/>
          <a:lstStyle>
            <a:lvl1pPr/>
          </a:lstStyle>
          <a:p>
            <a:fld id="{F193B3E1-B60A-40A0-B174-1E0B83761632}" type="slidenum">
              <a:rPr lang="en-US"/>
              <a:pPr/>
              <a:t>‹#›</a:t>
            </a:fld>
            <a:endParaRPr lang="en-US" dirty="0"/>
          </a:p>
        </p:txBody>
      </p:sp>
      <p:sp>
        <p:nvSpPr>
          <p:cNvPr id="4" name="Rectangle 7">
            <a:extLst>
              <a:ext uri="{FF2B5EF4-FFF2-40B4-BE49-F238E27FC236}">
                <a16:creationId xmlns:a16="http://schemas.microsoft.com/office/drawing/2014/main" id="{656FDA07-28F8-4326-A89A-4842CE53441F}"/>
              </a:ext>
            </a:extLst>
          </p:cNvPr>
          <p:cNvSpPr>
            <a:spLocks noChangeArrowheads="1"/>
          </p:cNvSpPr>
          <p:nvPr userDrawn="1"/>
        </p:nvSpPr>
        <p:spPr bwMode="black">
          <a:xfrm>
            <a:off x="4572005" y="6046788"/>
            <a:ext cx="6269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Arielle </a:t>
            </a:r>
            <a:r>
              <a:rPr lang="en-US" altLang="en-US" sz="1100" b="1" dirty="0" err="1">
                <a:solidFill>
                  <a:srgbClr val="5A5B5D"/>
                </a:solidFill>
              </a:rPr>
              <a:t>Baine,</a:t>
            </a:r>
            <a:r>
              <a:rPr lang="en-US" altLang="en-US" sz="1100" b="1" dirty="0">
                <a:solidFill>
                  <a:srgbClr val="5A5B5D"/>
                </a:solidFill>
              </a:rPr>
              <a:t> CISSP</a:t>
            </a:r>
          </a:p>
          <a:p>
            <a:pPr algn="r">
              <a:defRPr/>
            </a:pPr>
            <a:r>
              <a:rPr lang="en-US" altLang="en-US" sz="1100" b="1" dirty="0">
                <a:solidFill>
                  <a:srgbClr val="5A5B5D"/>
                </a:solidFill>
              </a:rPr>
              <a:t>Cybersecurity Advisor / State Coordinator (DE)</a:t>
            </a:r>
          </a:p>
          <a:p>
            <a:pPr algn="r">
              <a:defRPr/>
            </a:pPr>
            <a:fld id="{88BCAFFE-AE75-994B-930C-85B1F9A85DC4}" type="datetime4">
              <a:rPr lang="en-US" altLang="en-US" sz="1100" smtClean="0">
                <a:solidFill>
                  <a:srgbClr val="5A5B5D"/>
                </a:solidFill>
              </a:rPr>
              <a:pPr algn="r">
                <a:defRPr/>
              </a:pPr>
              <a:t>October 11, 2022</a:t>
            </a:fld>
            <a:endParaRPr lang="en-US" altLang="en-US" sz="1100" dirty="0">
              <a:solidFill>
                <a:srgbClr val="5A5B5D"/>
              </a:solidFill>
            </a:endParaRPr>
          </a:p>
        </p:txBody>
      </p:sp>
    </p:spTree>
    <p:extLst>
      <p:ext uri="{BB962C8B-B14F-4D97-AF65-F5344CB8AC3E}">
        <p14:creationId xmlns:p14="http://schemas.microsoft.com/office/powerpoint/2010/main" val="24675181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UNCLASSIFIED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C55186-CB1F-4263-B493-9EB2FB2CA73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652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 y="152400"/>
            <a:ext cx="11988800" cy="1143000"/>
          </a:xfrm>
          <a:prstGeom prst="rect">
            <a:avLst/>
          </a:prstGeom>
        </p:spPr>
        <p:txBody>
          <a:bodyPr>
            <a:normAutofit/>
          </a:bodyPr>
          <a:lstStyle>
            <a:lvl1pPr algn="l">
              <a:defRPr sz="2700" baseline="0">
                <a:solidFill>
                  <a:srgbClr val="1F497D"/>
                </a:solidFill>
                <a:latin typeface="+mn-lt"/>
              </a:defRPr>
            </a:lvl1pPr>
          </a:lstStyle>
          <a:p>
            <a:r>
              <a:rPr lang="en-US" dirty="0"/>
              <a:t>Slide Titles: Arial, 27 pt, blue</a:t>
            </a:r>
          </a:p>
        </p:txBody>
      </p:sp>
      <p:sp>
        <p:nvSpPr>
          <p:cNvPr id="3" name="Content Placeholder 2"/>
          <p:cNvSpPr>
            <a:spLocks noGrp="1"/>
          </p:cNvSpPr>
          <p:nvPr>
            <p:ph idx="1" hasCustomPrompt="1"/>
          </p:nvPr>
        </p:nvSpPr>
        <p:spPr>
          <a:xfrm>
            <a:off x="101600" y="1341439"/>
            <a:ext cx="11988800" cy="4525963"/>
          </a:xfrm>
          <a:prstGeom prst="rect">
            <a:avLst/>
          </a:prstGeom>
        </p:spPr>
        <p:txBody>
          <a:bodyPr>
            <a:normAutofit/>
          </a:bodyPr>
          <a:lstStyle>
            <a:lvl1pPr>
              <a:buFont typeface="Wingdings" pitchFamily="2" charset="2"/>
              <a:buChar char="§"/>
              <a:defRPr sz="2000" baseline="0">
                <a:solidFill>
                  <a:srgbClr val="333333"/>
                </a:solidFill>
                <a:latin typeface="+mn-lt"/>
              </a:defRPr>
            </a:lvl1pPr>
            <a:lvl2pPr>
              <a:defRPr sz="1800" baseline="0">
                <a:solidFill>
                  <a:srgbClr val="333333"/>
                </a:solidFill>
                <a:latin typeface="+mn-lt"/>
              </a:defRPr>
            </a:lvl2pPr>
            <a:lvl3pPr>
              <a:defRPr sz="1600" baseline="0">
                <a:solidFill>
                  <a:srgbClr val="333333"/>
                </a:solidFill>
                <a:latin typeface="+mn-lt"/>
              </a:defRPr>
            </a:lvl3pPr>
          </a:lstStyle>
          <a:p>
            <a:pPr lvl="0"/>
            <a:r>
              <a:rPr lang="en-US" dirty="0"/>
              <a:t>1st level bullet: Square, Arial 20 pt, cool gray</a:t>
            </a:r>
          </a:p>
          <a:p>
            <a:pPr lvl="1"/>
            <a:r>
              <a:rPr lang="en-US" dirty="0"/>
              <a:t>2nd level bullet: Horizontal bar, Arial 18 pt, cool gray</a:t>
            </a:r>
          </a:p>
          <a:p>
            <a:pPr lvl="2"/>
            <a:r>
              <a:rPr lang="en-US" dirty="0"/>
              <a:t>3rd level bullet: Circle, Arial 16 pt, cool gray</a:t>
            </a:r>
          </a:p>
        </p:txBody>
      </p:sp>
      <p:sp>
        <p:nvSpPr>
          <p:cNvPr id="6" name="Slide Number Placeholder 5"/>
          <p:cNvSpPr>
            <a:spLocks noGrp="1"/>
          </p:cNvSpPr>
          <p:nvPr>
            <p:ph type="sldNum" sz="quarter" idx="12"/>
          </p:nvPr>
        </p:nvSpPr>
        <p:spPr/>
        <p:txBody>
          <a:bodyPr/>
          <a:lstStyle/>
          <a:p>
            <a:fld id="{1ECD68BC-47C4-4D2D-927C-DA4DA94C171F}"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hasCustomPrompt="1"/>
          </p:nvPr>
        </p:nvSpPr>
        <p:spPr>
          <a:xfrm>
            <a:off x="4165600" y="6324600"/>
            <a:ext cx="3860800" cy="381000"/>
          </a:xfrm>
          <a:prstGeom prst="rect">
            <a:avLst/>
          </a:prstGeom>
        </p:spPr>
        <p:txBody>
          <a:bodyPr>
            <a:normAutofit/>
          </a:bodyPr>
          <a:lstStyle>
            <a:lvl1pPr algn="ctr">
              <a:buNone/>
              <a:defRPr sz="1600">
                <a:solidFill>
                  <a:srgbClr val="A50021"/>
                </a:solidFill>
                <a:latin typeface="Arial" pitchFamily="34" charset="0"/>
                <a:cs typeface="Arial" pitchFamily="34" charset="0"/>
              </a:defRPr>
            </a:lvl1pPr>
          </a:lstStyle>
          <a:p>
            <a:pPr lvl="0"/>
            <a:r>
              <a:rPr lang="en-US" dirty="0"/>
              <a:t>For Official Use Only</a:t>
            </a:r>
          </a:p>
        </p:txBody>
      </p:sp>
      <p:sp>
        <p:nvSpPr>
          <p:cNvPr id="10" name="Text Placeholder 9"/>
          <p:cNvSpPr>
            <a:spLocks noGrp="1"/>
          </p:cNvSpPr>
          <p:nvPr>
            <p:ph type="body" sz="quarter" idx="14" hasCustomPrompt="1"/>
          </p:nvPr>
        </p:nvSpPr>
        <p:spPr>
          <a:xfrm>
            <a:off x="4165600" y="76200"/>
            <a:ext cx="3860800" cy="381000"/>
          </a:xfrm>
          <a:prstGeom prst="rect">
            <a:avLst/>
          </a:prstGeom>
        </p:spPr>
        <p:txBody>
          <a:bodyPr>
            <a:noAutofit/>
          </a:bodyPr>
          <a:lstStyle>
            <a:lvl1pPr algn="ctr">
              <a:buNone/>
              <a:defRPr sz="1600" baseline="0">
                <a:solidFill>
                  <a:srgbClr val="A50021"/>
                </a:solidFill>
                <a:latin typeface="Arial" pitchFamily="34" charset="0"/>
              </a:defRPr>
            </a:lvl1pPr>
          </a:lstStyle>
          <a:p>
            <a:pPr lvl="0"/>
            <a:r>
              <a:rPr lang="en-US" dirty="0"/>
              <a:t>For Official Use Only</a:t>
            </a:r>
          </a:p>
        </p:txBody>
      </p:sp>
    </p:spTree>
    <p:extLst>
      <p:ext uri="{BB962C8B-B14F-4D97-AF65-F5344CB8AC3E}">
        <p14:creationId xmlns:p14="http://schemas.microsoft.com/office/powerpoint/2010/main" val="1475019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7978"/>
            <a:ext cx="10363200" cy="1470025"/>
          </a:xfrm>
          <a:prstGeom prst="rect">
            <a:avLst/>
          </a:prstGeom>
        </p:spPr>
        <p:txBody>
          <a:bodyPr/>
          <a:lstStyle>
            <a:lvl1pPr algn="ctr">
              <a:defRPr baseline="0"/>
            </a:lvl1pPr>
          </a:lstStyle>
          <a:p>
            <a:r>
              <a:rPr lang="en-US"/>
              <a:t>Click to edit Master title style</a:t>
            </a:r>
            <a:endParaRPr lang="en-US" dirty="0"/>
          </a:p>
        </p:txBody>
      </p:sp>
      <p:sp>
        <p:nvSpPr>
          <p:cNvPr id="3" name="Subtitle 2"/>
          <p:cNvSpPr>
            <a:spLocks noGrp="1"/>
          </p:cNvSpPr>
          <p:nvPr>
            <p:ph type="subTitle" idx="1"/>
          </p:nvPr>
        </p:nvSpPr>
        <p:spPr>
          <a:xfrm>
            <a:off x="1828800" y="3048000"/>
            <a:ext cx="8534400" cy="2286000"/>
          </a:xfrm>
          <a:prstGeom prst="rect">
            <a:avLst/>
          </a:prstGeom>
        </p:spPr>
        <p:txBody>
          <a:bodyPr anchor="b"/>
          <a:lstStyle>
            <a:lvl1pPr marL="0" indent="0" algn="ctr">
              <a:buNone/>
              <a:defRPr sz="2500" baseline="0">
                <a:solidFill>
                  <a:srgbClr val="00006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3251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668" y="1447803"/>
            <a:ext cx="10761133" cy="4729163"/>
          </a:xfrm>
          <a:prstGeom prst="rect">
            <a:avLst/>
          </a:prstGeom>
        </p:spPr>
        <p:txBody>
          <a:bodyPr/>
          <a:lstStyle>
            <a:lvl1pPr marL="0" indent="0">
              <a:buNone/>
              <a:defRPr sz="2800">
                <a:solidFill>
                  <a:srgbClr val="333333"/>
                </a:solidFill>
              </a:defRPr>
            </a:lvl1pPr>
            <a:lvl2pPr>
              <a:buClr>
                <a:srgbClr val="333333"/>
              </a:buClr>
              <a:defRPr sz="2400">
                <a:solidFill>
                  <a:srgbClr val="333333"/>
                </a:solidFill>
              </a:defRPr>
            </a:lvl2pPr>
            <a:lvl3pPr>
              <a:buClr>
                <a:srgbClr val="333333"/>
              </a:buClr>
              <a:defRPr sz="2200">
                <a:solidFill>
                  <a:srgbClr val="333333"/>
                </a:solidFill>
              </a:defRPr>
            </a:lvl3pPr>
            <a:lvl4pPr>
              <a:buClr>
                <a:srgbClr val="333333"/>
              </a:buClr>
              <a:defRPr sz="2000">
                <a:solidFill>
                  <a:srgbClr val="333333"/>
                </a:solidFill>
              </a:defRPr>
            </a:lvl4pPr>
            <a:lvl5pPr>
              <a:buClr>
                <a:srgbClr val="333333"/>
              </a:buClr>
              <a:defRPr sz="18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592668" y="304803"/>
            <a:ext cx="10786533"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1276442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168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srgbClr val="FFFFFF"/>
                </a:solidFill>
                <a:effectLst/>
                <a:uLnTx/>
                <a:uFillTx/>
                <a:latin typeface="Arial"/>
                <a:ea typeface="+mn-ea"/>
                <a:cs typeface="+mn-cs"/>
              </a:rPr>
              <a:t>CISA | </a:t>
            </a:r>
            <a:r>
              <a:rPr kumimoji="0" lang="en-US" sz="1200" b="0" i="0" u="none" strike="noStrike" kern="1200" cap="none" spc="300" normalizeH="0" baseline="0" noProof="0">
                <a:ln>
                  <a:noFill/>
                </a:ln>
                <a:solidFill>
                  <a:srgbClr val="FFFFFF"/>
                </a:solidFill>
                <a:effectLst/>
                <a:uLnTx/>
                <a:uFillTx/>
                <a:latin typeface="Arial"/>
                <a:ea typeface="+mn-ea"/>
                <a:cs typeface="+mn-cs"/>
              </a:rPr>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3B84AA-2AAB-D841-BF17-2D4C9BCE071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pic>
        <p:nvPicPr>
          <p:cNvPr id="9" name="Picture 2">
            <a:extLst>
              <a:ext uri="{FF2B5EF4-FFF2-40B4-BE49-F238E27FC236}">
                <a16:creationId xmlns:a16="http://schemas.microsoft.com/office/drawing/2014/main" id="{FE47CA2D-1EAA-4E58-AC62-00789F62F6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91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9690C8-B626-274D-8FA3-63299A4ABD75}"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pic>
        <p:nvPicPr>
          <p:cNvPr id="6" name="Picture 2">
            <a:extLst>
              <a:ext uri="{FF2B5EF4-FFF2-40B4-BE49-F238E27FC236}">
                <a16:creationId xmlns:a16="http://schemas.microsoft.com/office/drawing/2014/main" id="{86218D0A-D8A9-4A2B-9179-7ADAF529BB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7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sz="4400" b="1">
                <a:solidFill>
                  <a:srgbClr val="005288"/>
                </a:solidFill>
                <a:latin typeface="Franklin Gothic Medium" panose="020B0603020102020204" pitchFamily="34" charset="0"/>
              </a:defRPr>
            </a:lvl1pPr>
          </a:lstStyle>
          <a:p>
            <a:r>
              <a:rPr lang="en-US"/>
              <a:t>Click to edit Master title style</a:t>
            </a:r>
          </a:p>
        </p:txBody>
      </p:sp>
      <p:pic>
        <p:nvPicPr>
          <p:cNvPr id="7" name="Picture 2">
            <a:extLst>
              <a:ext uri="{FF2B5EF4-FFF2-40B4-BE49-F238E27FC236}">
                <a16:creationId xmlns:a16="http://schemas.microsoft.com/office/drawing/2014/main" id="{3E0B797C-DFA0-4E15-B3B2-7DAF9CEC6F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5232D041-5937-4932-9C19-4C5B9B8FFB0C}"/>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512F38-016A-FD40-AA8F-15F02EBCC68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
        <p:nvSpPr>
          <p:cNvPr id="15" name="Rectangle 7">
            <a:extLst>
              <a:ext uri="{FF2B5EF4-FFF2-40B4-BE49-F238E27FC236}">
                <a16:creationId xmlns:a16="http://schemas.microsoft.com/office/drawing/2014/main" id="{5A406498-1E74-4B42-8C73-1792FDADD508}"/>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Arielle Baine, Cybersecurity Advisor</a:t>
            </a:r>
          </a:p>
          <a:p>
            <a:pPr marL="0" marR="0" lvl="0" indent="0" algn="r" defTabSz="914400" rtl="0" eaLnBrk="1" fontAlgn="auto" latinLnBrk="0" hangingPunct="1">
              <a:lnSpc>
                <a:spcPct val="100000"/>
              </a:lnSpc>
              <a:spcBef>
                <a:spcPts val="0"/>
              </a:spcBef>
              <a:spcAft>
                <a:spcPts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11, 2022</a:t>
            </a:fld>
            <a:endParaRPr kumimoji="0" lang="en-US" altLang="en-US" sz="11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cxnSp>
        <p:nvCxnSpPr>
          <p:cNvPr id="16" name="Straight Connector 2">
            <a:extLst>
              <a:ext uri="{FF2B5EF4-FFF2-40B4-BE49-F238E27FC236}">
                <a16:creationId xmlns:a16="http://schemas.microsoft.com/office/drawing/2014/main" id="{6FFF0D7F-BC22-4267-9DA9-3CC2528DD4F1}"/>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39008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pic>
        <p:nvPicPr>
          <p:cNvPr id="7" name="Picture 2">
            <a:extLst>
              <a:ext uri="{FF2B5EF4-FFF2-40B4-BE49-F238E27FC236}">
                <a16:creationId xmlns:a16="http://schemas.microsoft.com/office/drawing/2014/main" id="{D21BFC42-53D3-4C8C-8AA5-42E9F0B00D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5915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pic>
        <p:nvPicPr>
          <p:cNvPr id="7" name="Picture 2">
            <a:extLst>
              <a:ext uri="{FF2B5EF4-FFF2-40B4-BE49-F238E27FC236}">
                <a16:creationId xmlns:a16="http://schemas.microsoft.com/office/drawing/2014/main" id="{7715796B-FC1D-489F-A00A-EBCF38FFD7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4776F5EA-B21E-4FD1-9A40-DCFA9A038489}"/>
              </a:ext>
            </a:extLst>
          </p:cNvPr>
          <p:cNvSpPr>
            <a:spLocks noGrp="1" noChangeArrowheads="1"/>
          </p:cNvSpPr>
          <p:nvPr>
            <p:ph type="sldNum" sz="quarter" idx="4"/>
          </p:nvPr>
        </p:nvSpPr>
        <p:spPr bwMode="black">
          <a:xfrm>
            <a:off x="11069320" y="629951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512F38-016A-FD40-AA8F-15F02EBCC68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sp>
        <p:nvSpPr>
          <p:cNvPr id="9" name="Rectangle 7">
            <a:extLst>
              <a:ext uri="{FF2B5EF4-FFF2-40B4-BE49-F238E27FC236}">
                <a16:creationId xmlns:a16="http://schemas.microsoft.com/office/drawing/2014/main" id="{7A460A0E-9C3B-4F43-B4AD-0E768962CEF4}"/>
              </a:ext>
            </a:extLst>
          </p:cNvPr>
          <p:cNvSpPr>
            <a:spLocks noChangeArrowheads="1"/>
          </p:cNvSpPr>
          <p:nvPr userDrawn="1"/>
        </p:nvSpPr>
        <p:spPr bwMode="black">
          <a:xfrm>
            <a:off x="8249920" y="620934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Arielle Baine, CSC/CSA</a:t>
            </a:r>
          </a:p>
          <a:p>
            <a:pPr marL="0" marR="0" lvl="0" indent="0" algn="r" defTabSz="914400" rtl="0" eaLnBrk="1" fontAlgn="auto" latinLnBrk="0" hangingPunct="1">
              <a:lnSpc>
                <a:spcPct val="100000"/>
              </a:lnSpc>
              <a:spcBef>
                <a:spcPts val="0"/>
              </a:spcBef>
              <a:spcAft>
                <a:spcPts val="0"/>
              </a:spcAft>
              <a:buClrTx/>
              <a:buSzTx/>
              <a:buFontTx/>
              <a:buNone/>
              <a:tabLst/>
              <a:defRPr/>
            </a:pPr>
            <a:fld id="{88BCAFFE-AE75-994B-930C-85B1F9A85DC4}" type="datetime4">
              <a:rPr kumimoji="0" lang="en-US" altLang="en-US" sz="1000" b="0"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11, 2022</a:t>
            </a:fld>
            <a:endParaRPr kumimoji="0" lang="en-US" altLang="en-US" sz="10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cxnSp>
        <p:nvCxnSpPr>
          <p:cNvPr id="10" name="Straight Connector 2">
            <a:extLst>
              <a:ext uri="{FF2B5EF4-FFF2-40B4-BE49-F238E27FC236}">
                <a16:creationId xmlns:a16="http://schemas.microsoft.com/office/drawing/2014/main" id="{72AE61F7-DB7E-4C46-BFFC-FA389B1681C5}"/>
              </a:ext>
            </a:extLst>
          </p:cNvPr>
          <p:cNvCxnSpPr>
            <a:cxnSpLocks noChangeShapeType="1"/>
          </p:cNvCxnSpPr>
          <p:nvPr userDrawn="1"/>
        </p:nvCxnSpPr>
        <p:spPr bwMode="auto">
          <a:xfrm>
            <a:off x="11069320" y="617251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4187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3" name="Picture 6">
            <a:extLst>
              <a:ext uri="{FF2B5EF4-FFF2-40B4-BE49-F238E27FC236}">
                <a16:creationId xmlns:a16="http://schemas.microsoft.com/office/drawing/2014/main" id="{8C8023C9-5830-4D42-BD26-74F4C1B4A5D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33425" y="2311400"/>
            <a:ext cx="46291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7DC5A1-24AC-EE45-8892-34F91BFF9321}"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pic>
        <p:nvPicPr>
          <p:cNvPr id="6" name="Picture 6" descr="ABOUT CISA | CISA">
            <a:extLst>
              <a:ext uri="{FF2B5EF4-FFF2-40B4-BE49-F238E27FC236}">
                <a16:creationId xmlns:a16="http://schemas.microsoft.com/office/drawing/2014/main" id="{1499E40F-9A7A-4334-8935-93606EDD65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743" y="2212562"/>
            <a:ext cx="2064575" cy="206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042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6">
            <a:extLst>
              <a:ext uri="{FF2B5EF4-FFF2-40B4-BE49-F238E27FC236}">
                <a16:creationId xmlns:a16="http://schemas.microsoft.com/office/drawing/2014/main" id="{B6B7AD0B-1276-41E1-A22C-7596C966CD7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11212" y="2033118"/>
            <a:ext cx="6922435" cy="279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BOUT CISA | CISA">
            <a:extLst>
              <a:ext uri="{FF2B5EF4-FFF2-40B4-BE49-F238E27FC236}">
                <a16:creationId xmlns:a16="http://schemas.microsoft.com/office/drawing/2014/main" id="{96CDEC6E-CC87-48E7-AD7D-9CDA8D2539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85707" y="1922089"/>
            <a:ext cx="3013822" cy="30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03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CF91-E731-E044-8D82-2C531C7C6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F8262F-0DFD-614C-9916-BD5B674C3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98B233-5DDA-AE42-9E60-7507BB68705F}"/>
              </a:ext>
            </a:extLst>
          </p:cNvPr>
          <p:cNvSpPr>
            <a:spLocks noGrp="1"/>
          </p:cNvSpPr>
          <p:nvPr>
            <p:ph type="dt" sz="half" idx="10"/>
          </p:nvPr>
        </p:nvSpPr>
        <p:spPr/>
        <p:txBody>
          <a:bodyPr/>
          <a:lstStyle/>
          <a:p>
            <a:fld id="{47998849-1605-D646-9E5A-976805A30A9C}" type="datetimeFigureOut">
              <a:rPr lang="en-US" smtClean="0"/>
              <a:t>10/11/2022</a:t>
            </a:fld>
            <a:endParaRPr lang="en-US"/>
          </a:p>
        </p:txBody>
      </p:sp>
      <p:sp>
        <p:nvSpPr>
          <p:cNvPr id="5" name="Footer Placeholder 4">
            <a:extLst>
              <a:ext uri="{FF2B5EF4-FFF2-40B4-BE49-F238E27FC236}">
                <a16:creationId xmlns:a16="http://schemas.microsoft.com/office/drawing/2014/main" id="{3F838F3F-DE99-284E-A87D-A69CE9584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E2409-24D0-8947-96D2-8EA2168C8099}"/>
              </a:ext>
            </a:extLst>
          </p:cNvPr>
          <p:cNvSpPr>
            <a:spLocks noGrp="1"/>
          </p:cNvSpPr>
          <p:nvPr>
            <p:ph type="sldNum" sz="quarter" idx="12"/>
          </p:nvPr>
        </p:nvSpPr>
        <p:spPr/>
        <p:txBody>
          <a:bodyPr/>
          <a:lstStyle/>
          <a:p>
            <a:fld id="{EFF425B3-0897-CB4C-8572-3D378159BFEB}" type="slidenum">
              <a:rPr lang="en-US" smtClean="0"/>
              <a:t>‹#›</a:t>
            </a:fld>
            <a:endParaRPr lang="en-US"/>
          </a:p>
        </p:txBody>
      </p:sp>
    </p:spTree>
    <p:extLst>
      <p:ext uri="{BB962C8B-B14F-4D97-AF65-F5344CB8AC3E}">
        <p14:creationId xmlns:p14="http://schemas.microsoft.com/office/powerpoint/2010/main" val="2430573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83149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44981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5284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153201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274868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 name="Picture 6">
            <a:extLst>
              <a:ext uri="{FF2B5EF4-FFF2-40B4-BE49-F238E27FC236}">
                <a16:creationId xmlns:a16="http://schemas.microsoft.com/office/drawing/2014/main" id="{8C8023C9-5830-4D42-BD26-74F4C1B4A5D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33425" y="2311400"/>
            <a:ext cx="46291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7DC5A1-24AC-EE45-8892-34F91BFF9321}"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6" name="Picture 6" descr="ABOUT CISA | CISA">
            <a:extLst>
              <a:ext uri="{FF2B5EF4-FFF2-40B4-BE49-F238E27FC236}">
                <a16:creationId xmlns:a16="http://schemas.microsoft.com/office/drawing/2014/main" id="{1499E40F-9A7A-4334-8935-93606EDD65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743" y="2212562"/>
            <a:ext cx="2064575" cy="206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431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1828800"/>
            <a:ext cx="10972800" cy="2819400"/>
          </a:xfrm>
          <a:prstGeom prst="rect">
            <a:avLst/>
          </a:prstGeom>
          <a:solidFill>
            <a:srgbClr val="005288"/>
          </a:solidFill>
        </p:spPr>
        <p:txBody>
          <a:bodyPr lIns="182880" anchor="ctr"/>
          <a:lstStyle>
            <a:lvl1pPr algn="l">
              <a:defRPr sz="4000" b="1" cap="all">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B3E22311-2C49-E44D-AE57-588D5F03E62F}"/>
              </a:ext>
            </a:extLst>
          </p:cNvPr>
          <p:cNvSpPr txBox="1">
            <a:spLocks noGrp="1"/>
          </p:cNvSpPr>
          <p:nvPr userDrawn="1"/>
        </p:nvSpPr>
        <p:spPr bwMode="black">
          <a:xfrm>
            <a:off x="11480800" y="6443664"/>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Tree>
    <p:extLst>
      <p:ext uri="{BB962C8B-B14F-4D97-AF65-F5344CB8AC3E}">
        <p14:creationId xmlns:p14="http://schemas.microsoft.com/office/powerpoint/2010/main" val="3369717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_Subtitl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3F9DF86-2D84-E244-AB18-D629F8D2CBC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37634" y="5991226"/>
            <a:ext cx="2298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148483" name="Rectangle 3"/>
          <p:cNvSpPr>
            <a:spLocks noGrp="1" noChangeArrowheads="1"/>
          </p:cNvSpPr>
          <p:nvPr>
            <p:ph type="subTitle" idx="1"/>
          </p:nvPr>
        </p:nvSpPr>
        <p:spPr bwMode="auto">
          <a:xfrm>
            <a:off x="0" y="11430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dirty="0"/>
              <a:t>Click to edit Master subtitle style</a:t>
            </a:r>
          </a:p>
        </p:txBody>
      </p:sp>
      <p:sp>
        <p:nvSpPr>
          <p:cNvPr id="8" name="Slide Number Placeholder 3">
            <a:extLst>
              <a:ext uri="{FF2B5EF4-FFF2-40B4-BE49-F238E27FC236}">
                <a16:creationId xmlns:a16="http://schemas.microsoft.com/office/drawing/2014/main" id="{06423AEC-8F14-5E41-9FF2-9BB0D26C2457}"/>
              </a:ext>
            </a:extLst>
          </p:cNvPr>
          <p:cNvSpPr txBox="1">
            <a:spLocks noGrp="1"/>
          </p:cNvSpPr>
          <p:nvPr userDrawn="1"/>
        </p:nvSpPr>
        <p:spPr bwMode="black">
          <a:xfrm>
            <a:off x="11480800" y="6443664"/>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Tree>
    <p:extLst>
      <p:ext uri="{BB962C8B-B14F-4D97-AF65-F5344CB8AC3E}">
        <p14:creationId xmlns:p14="http://schemas.microsoft.com/office/powerpoint/2010/main" val="1347414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2831609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1828800"/>
            <a:ext cx="10972800" cy="2819400"/>
          </a:xfrm>
          <a:prstGeom prst="rect">
            <a:avLst/>
          </a:prstGeom>
          <a:solidFill>
            <a:srgbClr val="005288"/>
          </a:solidFill>
        </p:spPr>
        <p:txBody>
          <a:bodyPr lIns="182880" anchor="ctr"/>
          <a:lstStyle>
            <a:lvl1pPr algn="l">
              <a:defRPr sz="4000" b="1" cap="all">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B3E22311-2C49-E44D-AE57-588D5F03E62F}"/>
              </a:ext>
            </a:extLst>
          </p:cNvPr>
          <p:cNvSpPr txBox="1">
            <a:spLocks noGrp="1"/>
          </p:cNvSpPr>
          <p:nvPr userDrawn="1"/>
        </p:nvSpPr>
        <p:spPr bwMode="black">
          <a:xfrm>
            <a:off x="11480800" y="6443664"/>
            <a:ext cx="711200" cy="261937"/>
          </a:xfrm>
          <a:prstGeom prst="rect">
            <a:avLst/>
          </a:prstGeom>
          <a:noFill/>
          <a:ln w="9525">
            <a:noFill/>
            <a:miter lim="800000"/>
            <a:headEnd/>
            <a:tailEnd/>
          </a:ln>
        </p:spPr>
        <p:txBody>
          <a:bodyPr wrap="square" anchor="b">
            <a:spAutoFit/>
          </a:bodyPr>
          <a:lstStyle/>
          <a:p>
            <a:fld id="{F75CD791-6782-4DD9-BBAA-08B78E92E4A9}" type="slidenum">
              <a:rPr lang="en-US" sz="1100">
                <a:solidFill>
                  <a:srgbClr val="333333"/>
                </a:solidFill>
              </a:rPr>
              <a:pPr/>
              <a:t>‹#›</a:t>
            </a:fld>
            <a:endParaRPr lang="en-US" sz="1100" dirty="0">
              <a:solidFill>
                <a:srgbClr val="333333"/>
              </a:solidFill>
            </a:endParaRPr>
          </a:p>
        </p:txBody>
      </p:sp>
    </p:spTree>
    <p:extLst>
      <p:ext uri="{BB962C8B-B14F-4D97-AF65-F5344CB8AC3E}">
        <p14:creationId xmlns:p14="http://schemas.microsoft.com/office/powerpoint/2010/main" val="187039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6">
            <a:extLst>
              <a:ext uri="{FF2B5EF4-FFF2-40B4-BE49-F238E27FC236}">
                <a16:creationId xmlns:a16="http://schemas.microsoft.com/office/drawing/2014/main" id="{B6B7AD0B-1276-41E1-A22C-7596C966CD7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11212" y="2033118"/>
            <a:ext cx="6922435" cy="279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BOUT CISA | CISA">
            <a:extLst>
              <a:ext uri="{FF2B5EF4-FFF2-40B4-BE49-F238E27FC236}">
                <a16:creationId xmlns:a16="http://schemas.microsoft.com/office/drawing/2014/main" id="{96CDEC6E-CC87-48E7-AD7D-9CDA8D2539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85707" y="1922089"/>
            <a:ext cx="3013822" cy="30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5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CF91-E731-E044-8D82-2C531C7C6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F8262F-0DFD-614C-9916-BD5B674C3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98B233-5DDA-AE42-9E60-7507BB68705F}"/>
              </a:ext>
            </a:extLst>
          </p:cNvPr>
          <p:cNvSpPr>
            <a:spLocks noGrp="1"/>
          </p:cNvSpPr>
          <p:nvPr>
            <p:ph type="dt" sz="half" idx="10"/>
          </p:nvPr>
        </p:nvSpPr>
        <p:spPr/>
        <p:txBody>
          <a:bodyPr/>
          <a:lstStyle/>
          <a:p>
            <a:fld id="{47998849-1605-D646-9E5A-976805A30A9C}" type="datetimeFigureOut">
              <a:rPr lang="en-US" smtClean="0"/>
              <a:t>10/11/2022</a:t>
            </a:fld>
            <a:endParaRPr lang="en-US" dirty="0"/>
          </a:p>
        </p:txBody>
      </p:sp>
      <p:sp>
        <p:nvSpPr>
          <p:cNvPr id="5" name="Footer Placeholder 4">
            <a:extLst>
              <a:ext uri="{FF2B5EF4-FFF2-40B4-BE49-F238E27FC236}">
                <a16:creationId xmlns:a16="http://schemas.microsoft.com/office/drawing/2014/main" id="{3F838F3F-DE99-284E-A87D-A69CE95847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E2409-24D0-8947-96D2-8EA2168C8099}"/>
              </a:ext>
            </a:extLst>
          </p:cNvPr>
          <p:cNvSpPr>
            <a:spLocks noGrp="1"/>
          </p:cNvSpPr>
          <p:nvPr>
            <p:ph type="sldNum" sz="quarter" idx="12"/>
          </p:nvPr>
        </p:nvSpPr>
        <p:spPr/>
        <p:txBody>
          <a:bodyPr/>
          <a:lstStyle/>
          <a:p>
            <a:fld id="{EFF425B3-0897-CB4C-8572-3D378159BFEB}" type="slidenum">
              <a:rPr lang="en-US" smtClean="0"/>
              <a:t>‹#›</a:t>
            </a:fld>
            <a:endParaRPr lang="en-US" dirty="0"/>
          </a:p>
        </p:txBody>
      </p:sp>
    </p:spTree>
    <p:extLst>
      <p:ext uri="{BB962C8B-B14F-4D97-AF65-F5344CB8AC3E}">
        <p14:creationId xmlns:p14="http://schemas.microsoft.com/office/powerpoint/2010/main" val="198190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FFFFFF"/>
                </a:solidFill>
                <a:effectLst/>
                <a:uLnTx/>
                <a:uFillTx/>
                <a:latin typeface="Arial"/>
                <a:ea typeface="+mn-ea"/>
                <a:cs typeface="+mn-cs"/>
              </a:rPr>
              <a:t>CISA | </a:t>
            </a:r>
            <a:r>
              <a:rPr kumimoji="0" lang="en-US" sz="1200" b="0" i="0" u="none" strike="noStrike" kern="1200" cap="none" spc="300" normalizeH="0" baseline="0" noProof="0" dirty="0">
                <a:ln>
                  <a:noFill/>
                </a:ln>
                <a:solidFill>
                  <a:srgbClr val="FFFFFF"/>
                </a:solidFill>
                <a:effectLst/>
                <a:uLnTx/>
                <a:uFillTx/>
                <a:latin typeface="Arial"/>
                <a:ea typeface="+mn-ea"/>
                <a:cs typeface="+mn-cs"/>
              </a:rPr>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a:xfrm>
            <a:off x="11049000" y="6167438"/>
            <a:ext cx="533400" cy="277812"/>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3B84AA-2AAB-D841-BF17-2D4C9BCE071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1AC90F80-6B1F-4919-9ECB-5032F7D7FE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0" y="5631142"/>
            <a:ext cx="1075765" cy="107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9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noFill/>
        </p:spPr>
        <p:txBody>
          <a:bodyPr lIns="640080" tIns="274320" bIns="91440"/>
          <a:lstStyle>
            <a:lvl1pPr>
              <a:defRPr sz="4400" b="1">
                <a:solidFill>
                  <a:srgbClr val="005288"/>
                </a:solidFill>
                <a:latin typeface="Franklin Gothic Medium" panose="020B0603020102020204" pitchFamily="34" charset="0"/>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a:xfrm>
            <a:off x="11049000" y="6167438"/>
            <a:ext cx="533400" cy="277812"/>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9690C8-B626-274D-8FA3-63299A4ABD75}"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pic>
        <p:nvPicPr>
          <p:cNvPr id="6" name="Picture 2">
            <a:extLst>
              <a:ext uri="{FF2B5EF4-FFF2-40B4-BE49-F238E27FC236}">
                <a16:creationId xmlns:a16="http://schemas.microsoft.com/office/drawing/2014/main" id="{E83279DA-CDCD-4233-B644-B2ABECA898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09601" y="5940426"/>
            <a:ext cx="765566" cy="7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5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3.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512F38-016A-FD40-AA8F-15F02EBCC68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
        <p:nvSpPr>
          <p:cNvPr id="1029" name="Rectangle 7">
            <a:extLst>
              <a:ext uri="{FF2B5EF4-FFF2-40B4-BE49-F238E27FC236}">
                <a16:creationId xmlns:a16="http://schemas.microsoft.com/office/drawing/2014/main" id="{3E9D26B3-4765-6C48-BAE7-7D8601A0F267}"/>
              </a:ext>
            </a:extLst>
          </p:cNvPr>
          <p:cNvSpPr>
            <a:spLocks noChangeArrowheads="1"/>
          </p:cNvSpPr>
          <p:nvPr/>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Arielle Baine, Cybersecurity Advisor</a:t>
            </a:r>
          </a:p>
          <a:p>
            <a:pPr marL="0" marR="0" lvl="0" indent="0" algn="r" defTabSz="914400" rtl="0" eaLnBrk="1" fontAlgn="auto" latinLnBrk="0" hangingPunct="1">
              <a:lnSpc>
                <a:spcPct val="100000"/>
              </a:lnSpc>
              <a:spcBef>
                <a:spcPts val="0"/>
              </a:spcBef>
              <a:spcAft>
                <a:spcPts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11, 2022</a:t>
            </a:fld>
            <a:endParaRPr kumimoji="0" lang="en-US" altLang="en-US" sz="11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153400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Lst>
  <p:hf hd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3C9E9-D72D-497C-BC27-43E87C927D1D}"/>
              </a:ext>
            </a:extLst>
          </p:cNvPr>
          <p:cNvSpPr/>
          <p:nvPr userDrawn="1"/>
        </p:nvSpPr>
        <p:spPr bwMode="auto">
          <a:xfrm>
            <a:off x="11182123" y="6629400"/>
            <a:ext cx="990600" cy="228600"/>
          </a:xfrm>
          <a:prstGeom prst="rect">
            <a:avLst/>
          </a:prstGeom>
          <a:solidFill>
            <a:srgbClr val="060000"/>
          </a:solidFill>
          <a:ln w="9525" cap="flat" cmpd="sng" algn="ctr">
            <a:solidFill>
              <a:srgbClr val="00006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r>
              <a:rPr lang="en-US" sz="1050" b="1" dirty="0">
                <a:solidFill>
                  <a:srgbClr val="FFC000"/>
                </a:solidFill>
                <a:latin typeface="Times New Roman" pitchFamily="18" charset="0"/>
                <a:ea typeface="ＭＳ Ｐゴシック" pitchFamily="-112" charset="-128"/>
              </a:rPr>
              <a:t>TLP:</a:t>
            </a:r>
            <a:r>
              <a:rPr lang="en-US" sz="1050" b="1" baseline="0" dirty="0">
                <a:solidFill>
                  <a:srgbClr val="FFC000"/>
                </a:solidFill>
                <a:latin typeface="Times New Roman" pitchFamily="18" charset="0"/>
                <a:ea typeface="ＭＳ Ｐゴシック" pitchFamily="-112" charset="-128"/>
              </a:rPr>
              <a:t> AMBER</a:t>
            </a:r>
            <a:endParaRPr lang="en-US" sz="1050" b="1" dirty="0">
              <a:solidFill>
                <a:srgbClr val="FFC000"/>
              </a:solidFill>
              <a:latin typeface="Times New Roman" pitchFamily="18" charset="0"/>
              <a:ea typeface="ＭＳ Ｐゴシック" pitchFamily="-112" charset="-128"/>
            </a:endParaRPr>
          </a:p>
        </p:txBody>
      </p:sp>
      <p:sp>
        <p:nvSpPr>
          <p:cNvPr id="6" name="Rectangle 5">
            <a:extLst>
              <a:ext uri="{FF2B5EF4-FFF2-40B4-BE49-F238E27FC236}">
                <a16:creationId xmlns:a16="http://schemas.microsoft.com/office/drawing/2014/main" id="{0C6B4150-862C-46ED-86D6-3FB83C62C865}"/>
              </a:ext>
            </a:extLst>
          </p:cNvPr>
          <p:cNvSpPr/>
          <p:nvPr userDrawn="1"/>
        </p:nvSpPr>
        <p:spPr bwMode="auto">
          <a:xfrm>
            <a:off x="11182123" y="0"/>
            <a:ext cx="990600" cy="228600"/>
          </a:xfrm>
          <a:prstGeom prst="rect">
            <a:avLst/>
          </a:prstGeom>
          <a:solidFill>
            <a:srgbClr val="060000"/>
          </a:solidFill>
          <a:ln w="9525" cap="flat" cmpd="sng" algn="ctr">
            <a:solidFill>
              <a:srgbClr val="00006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r>
              <a:rPr lang="en-US" sz="1050" b="1" dirty="0">
                <a:solidFill>
                  <a:srgbClr val="FFC000"/>
                </a:solidFill>
                <a:latin typeface="Times New Roman" pitchFamily="18" charset="0"/>
                <a:ea typeface="ＭＳ Ｐゴシック" pitchFamily="-112" charset="-128"/>
              </a:rPr>
              <a:t>TLP:</a:t>
            </a:r>
            <a:r>
              <a:rPr lang="en-US" sz="1050" b="1" baseline="0" dirty="0">
                <a:solidFill>
                  <a:srgbClr val="FFC000"/>
                </a:solidFill>
                <a:latin typeface="Times New Roman" pitchFamily="18" charset="0"/>
                <a:ea typeface="ＭＳ Ｐゴシック" pitchFamily="-112" charset="-128"/>
              </a:rPr>
              <a:t> AMBER</a:t>
            </a:r>
            <a:endParaRPr lang="en-US" sz="1050" b="1" dirty="0">
              <a:solidFill>
                <a:srgbClr val="FFC000"/>
              </a:solidFill>
              <a:latin typeface="Times New Roman" pitchFamily="18" charset="0"/>
              <a:ea typeface="ＭＳ Ｐゴシック" pitchFamily="-112" charset="-128"/>
            </a:endParaRPr>
          </a:p>
        </p:txBody>
      </p:sp>
      <p:sp>
        <p:nvSpPr>
          <p:cNvPr id="2" name="TextBox 1">
            <a:extLst>
              <a:ext uri="{FF2B5EF4-FFF2-40B4-BE49-F238E27FC236}">
                <a16:creationId xmlns:a16="http://schemas.microsoft.com/office/drawing/2014/main" id="{87FDB548-CF9C-4BAF-AD40-1BF00BE3B50B}"/>
              </a:ext>
            </a:extLst>
          </p:cNvPr>
          <p:cNvSpPr txBox="1"/>
          <p:nvPr userDrawn="1"/>
        </p:nvSpPr>
        <p:spPr>
          <a:xfrm>
            <a:off x="2027962" y="6167438"/>
            <a:ext cx="813607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5A5B5D"/>
                </a:solidFill>
                <a:effectLst/>
                <a:uLnTx/>
                <a:uFillTx/>
                <a:latin typeface="Arial" panose="020B0604020202020204" pitchFamily="34" charset="0"/>
                <a:ea typeface="+mn-ea"/>
                <a:cs typeface="+mn-cs"/>
              </a:rPr>
              <a:t>Unclassified/For Official Use Only (U/FOUO)</a:t>
            </a:r>
          </a:p>
        </p:txBody>
      </p:sp>
      <p:sp>
        <p:nvSpPr>
          <p:cNvPr id="8" name="Rectangle 6">
            <a:extLst>
              <a:ext uri="{FF2B5EF4-FFF2-40B4-BE49-F238E27FC236}">
                <a16:creationId xmlns:a16="http://schemas.microsoft.com/office/drawing/2014/main" id="{EC4A22FE-95DB-4DAC-9E5F-15FD0D4D016F}"/>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512F38-016A-FD40-AA8F-15F02EBCC68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
        <p:nvSpPr>
          <p:cNvPr id="9" name="Rectangle 7">
            <a:extLst>
              <a:ext uri="{FF2B5EF4-FFF2-40B4-BE49-F238E27FC236}">
                <a16:creationId xmlns:a16="http://schemas.microsoft.com/office/drawing/2014/main" id="{0643A023-42BF-44BA-8B8D-D1D3A8ECE2C9}"/>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Arielle Baine, Cybersecurity Advisor</a:t>
            </a:r>
          </a:p>
          <a:p>
            <a:pPr marL="0" marR="0" lvl="0" indent="0" algn="r" defTabSz="914400" rtl="0" eaLnBrk="1" fontAlgn="auto" latinLnBrk="0" hangingPunct="1">
              <a:lnSpc>
                <a:spcPct val="100000"/>
              </a:lnSpc>
              <a:spcBef>
                <a:spcPts val="0"/>
              </a:spcBef>
              <a:spcAft>
                <a:spcPts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11, 2022</a:t>
            </a:fld>
            <a:endParaRPr kumimoji="0" lang="en-US" altLang="en-US" sz="11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cxnSp>
        <p:nvCxnSpPr>
          <p:cNvPr id="10" name="Straight Connector 2">
            <a:extLst>
              <a:ext uri="{FF2B5EF4-FFF2-40B4-BE49-F238E27FC236}">
                <a16:creationId xmlns:a16="http://schemas.microsoft.com/office/drawing/2014/main" id="{7C1AF51F-19AE-4140-868C-6A2106E16A49}"/>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4370620"/>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Lst>
  <p:hf hd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480800" y="6429375"/>
            <a:ext cx="6096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rgbClr val="5A5B5D"/>
                </a:solidFill>
              </a:defRPr>
            </a:lvl1pPr>
          </a:lstStyle>
          <a:p>
            <a:pPr>
              <a:defRPr/>
            </a:pPr>
            <a:fld id="{A33A51FC-94B6-B246-9BBF-3244A5C8865D}" type="slidenum">
              <a:rPr lang="en-US" altLang="en-US"/>
              <a:pPr>
                <a:defRPr/>
              </a:pPr>
              <a:t>‹#›</a:t>
            </a:fld>
            <a:endParaRPr lang="en-US" altLang="en-US" dirty="0"/>
          </a:p>
        </p:txBody>
      </p:sp>
      <p:pic>
        <p:nvPicPr>
          <p:cNvPr id="1028" name="Picture 2">
            <a:extLst>
              <a:ext uri="{FF2B5EF4-FFF2-40B4-BE49-F238E27FC236}">
                <a16:creationId xmlns:a16="http://schemas.microsoft.com/office/drawing/2014/main" id="{229301DE-FCB0-9B4E-A3C7-445F6B57A0C5}"/>
              </a:ext>
            </a:extLst>
          </p:cNvPr>
          <p:cNvPicPr>
            <a:picLocks noChangeAspect="1" noChangeArrowheads="1"/>
          </p:cNvPicPr>
          <p:nvPr userDrawn="1"/>
        </p:nvPicPr>
        <p:blipFill>
          <a:blip r:embed="rId27" cstate="print">
            <a:extLst>
              <a:ext uri="{28A0092B-C50C-407E-A947-70E740481C1C}">
                <a14:useLocalDpi xmlns:a14="http://schemas.microsoft.com/office/drawing/2010/main"/>
              </a:ext>
            </a:extLst>
          </a:blip>
          <a:srcRect/>
          <a:stretch>
            <a:fillRect/>
          </a:stretch>
        </p:blipFill>
        <p:spPr bwMode="auto">
          <a:xfrm>
            <a:off x="537635" y="5991228"/>
            <a:ext cx="2298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350115"/>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69320" y="629951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512F38-016A-FD40-AA8F-15F02EBCC689}" type="slidenum">
              <a:rPr kumimoji="0" lang="en-US" altLang="en-US" sz="1200" b="1" i="0" u="none" strike="noStrike" kern="1200" cap="none" spc="0" normalizeH="0" baseline="0" noProof="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sp>
        <p:nvSpPr>
          <p:cNvPr id="1029" name="Rectangle 7">
            <a:extLst>
              <a:ext uri="{FF2B5EF4-FFF2-40B4-BE49-F238E27FC236}">
                <a16:creationId xmlns:a16="http://schemas.microsoft.com/office/drawing/2014/main" id="{3E9D26B3-4765-6C48-BAE7-7D8601A0F267}"/>
              </a:ext>
            </a:extLst>
          </p:cNvPr>
          <p:cNvSpPr>
            <a:spLocks noChangeArrowheads="1"/>
          </p:cNvSpPr>
          <p:nvPr/>
        </p:nvSpPr>
        <p:spPr bwMode="black">
          <a:xfrm>
            <a:off x="8249920" y="620934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rPr>
              <a:t>Arielle Baine, CSC/CSA</a:t>
            </a:r>
          </a:p>
          <a:p>
            <a:pPr marL="0" marR="0" lvl="0" indent="0" algn="r" defTabSz="914400" rtl="0" eaLnBrk="1" fontAlgn="auto" latinLnBrk="0" hangingPunct="1">
              <a:lnSpc>
                <a:spcPct val="100000"/>
              </a:lnSpc>
              <a:spcBef>
                <a:spcPts val="0"/>
              </a:spcBef>
              <a:spcAft>
                <a:spcPts val="0"/>
              </a:spcAft>
              <a:buClrTx/>
              <a:buSzTx/>
              <a:buFontTx/>
              <a:buNone/>
              <a:tabLst/>
              <a:defRPr/>
            </a:pPr>
            <a:fld id="{88BCAFFE-AE75-994B-930C-85B1F9A85DC4}" type="datetime4">
              <a:rPr kumimoji="0" lang="en-US" altLang="en-US" sz="1000" b="0"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11, 2022</a:t>
            </a:fld>
            <a:endParaRPr kumimoji="0" lang="en-US" altLang="en-US" sz="1000" b="0"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69320" y="617251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15596543"/>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David Stern</a:t>
            </a:r>
          </a:p>
          <a:p>
            <a:pPr algn="r">
              <a:defRPr/>
            </a:pPr>
            <a:r>
              <a:rPr lang="en-US" altLang="en-US" sz="1100">
                <a:solidFill>
                  <a:srgbClr val="5A5B5D"/>
                </a:solidFill>
              </a:rPr>
              <a:t>October 15, 2020</a:t>
            </a: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92780193"/>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sldNum="0"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Amy Nicewick</a:t>
            </a:r>
          </a:p>
          <a:p>
            <a:pPr algn="r">
              <a:defRPr/>
            </a:pPr>
            <a:r>
              <a:rPr lang="en-US" altLang="en-US" sz="1100">
                <a:solidFill>
                  <a:srgbClr val="5A5B5D"/>
                </a:solidFill>
              </a:rPr>
              <a:t>April 20, 2021</a:t>
            </a: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017180923"/>
      </p:ext>
    </p:extLst>
  </p:cSld>
  <p:clrMap bg1="dk2" tx1="lt1" bg2="dk1" tx2="lt2" accent1="accent1" accent2="accent2" accent3="accent3" accent4="accent4" accent5="accent5" accent6="accent6" hlink="hlink" folHlink="folHlink"/>
  <p:sldLayoutIdLst>
    <p:sldLayoutId id="2147483718" r:id="rId1"/>
    <p:sldLayoutId id="2147483719" r:id="rId2"/>
  </p:sldLayoutIdLst>
  <p:hf sldNum="0"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9.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9.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sv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mailto:CISARegion3@hq.dhs.gov" TargetMode="External"/><Relationship Id="rId2" Type="http://schemas.openxmlformats.org/officeDocument/2006/relationships/hyperlink" Target="mailto:Arielle.Baine@cisa.dhs.gov" TargetMode="External"/><Relationship Id="rId1" Type="http://schemas.openxmlformats.org/officeDocument/2006/relationships/slideLayout" Target="../slideLayouts/slideLayout5.xml"/><Relationship Id="rId5" Type="http://schemas.openxmlformats.org/officeDocument/2006/relationships/hyperlink" Target="mailto:CISAMedia@cisa.dhs.gov" TargetMode="External"/><Relationship Id="rId4" Type="http://schemas.openxmlformats.org/officeDocument/2006/relationships/hyperlink" Target="https://us-cert.cisa.gov/repor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isa.gov/subscribe-updates-cis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CA004C-CD00-471D-AF37-C42C668F03E8}"/>
              </a:ext>
            </a:extLst>
          </p:cNvPr>
          <p:cNvSpPr>
            <a:spLocks noGrp="1"/>
          </p:cNvSpPr>
          <p:nvPr>
            <p:ph type="title"/>
          </p:nvPr>
        </p:nvSpPr>
        <p:spPr>
          <a:solidFill>
            <a:srgbClr val="005288"/>
          </a:solidFill>
        </p:spPr>
        <p:txBody>
          <a:bodyPr/>
          <a:lstStyle/>
          <a:p>
            <a:br>
              <a:rPr lang="en-US" sz="4800" dirty="0"/>
            </a:br>
            <a:r>
              <a:rPr lang="en-US" sz="4800" dirty="0"/>
              <a:t>CYBER THREATS FACING THE NATION &amp; DELAWARE</a:t>
            </a:r>
          </a:p>
        </p:txBody>
      </p:sp>
      <p:sp>
        <p:nvSpPr>
          <p:cNvPr id="4" name="Slide Number Placeholder 3">
            <a:extLst>
              <a:ext uri="{FF2B5EF4-FFF2-40B4-BE49-F238E27FC236}">
                <a16:creationId xmlns:a16="http://schemas.microsoft.com/office/drawing/2014/main" id="{24D0929C-0710-4491-A43E-6058D017BB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
        <p:nvSpPr>
          <p:cNvPr id="2" name="TextBox 1">
            <a:extLst>
              <a:ext uri="{FF2B5EF4-FFF2-40B4-BE49-F238E27FC236}">
                <a16:creationId xmlns:a16="http://schemas.microsoft.com/office/drawing/2014/main" id="{45243492-FC6C-4653-8CE9-E27FEE28C3D8}"/>
              </a:ext>
            </a:extLst>
          </p:cNvPr>
          <p:cNvSpPr txBox="1"/>
          <p:nvPr/>
        </p:nvSpPr>
        <p:spPr>
          <a:xfrm>
            <a:off x="571496" y="4165605"/>
            <a:ext cx="10141997" cy="600164"/>
          </a:xfrm>
          <a:prstGeom prst="rect">
            <a:avLst/>
          </a:prstGeom>
          <a:noFill/>
        </p:spPr>
        <p:txBody>
          <a:bodyPr wrap="square" rtlCol="0">
            <a:spAutoFit/>
          </a:bodyPr>
          <a:lstStyle/>
          <a:p>
            <a:r>
              <a:rPr lang="en-US" sz="3300" dirty="0"/>
              <a:t>Delaware Statewide Exercise – August 25, 2022</a:t>
            </a:r>
          </a:p>
        </p:txBody>
      </p:sp>
    </p:spTree>
    <p:extLst>
      <p:ext uri="{BB962C8B-B14F-4D97-AF65-F5344CB8AC3E}">
        <p14:creationId xmlns:p14="http://schemas.microsoft.com/office/powerpoint/2010/main" val="396109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B3639-F934-42DD-B438-C137DAB59B5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id="{6CF7D39D-9148-4B6F-A768-E7E8051268BD}"/>
              </a:ext>
            </a:extLst>
          </p:cNvPr>
          <p:cNvCxnSpPr>
            <a:cxnSpLocks/>
          </p:cNvCxnSpPr>
          <p:nvPr/>
        </p:nvCxnSpPr>
        <p:spPr bwMode="auto">
          <a:xfrm>
            <a:off x="0" y="1413116"/>
            <a:ext cx="10528663"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45CCD5A5-738E-4774-8C84-90CF933D6AF9}"/>
              </a:ext>
            </a:extLst>
          </p:cNvPr>
          <p:cNvSpPr txBox="1"/>
          <p:nvPr/>
        </p:nvSpPr>
        <p:spPr>
          <a:xfrm>
            <a:off x="531007" y="104230"/>
            <a:ext cx="11210508" cy="1169551"/>
          </a:xfrm>
          <a:prstGeom prst="rect">
            <a:avLst/>
          </a:prstGeom>
          <a:noFill/>
        </p:spPr>
        <p:txBody>
          <a:bodyPr wrap="square" rtlCol="0">
            <a:spAutoFit/>
          </a:bodyPr>
          <a:lstStyle/>
          <a:p>
            <a:r>
              <a:rPr lang="en-US" sz="3500" dirty="0">
                <a:solidFill>
                  <a:srgbClr val="005288"/>
                </a:solidFill>
                <a:latin typeface="Franklin Gothic Medium" panose="020B0603020102020204" pitchFamily="34" charset="0"/>
              </a:rPr>
              <a:t>Cyber-Physical Convergence: A Connected Operating Environment</a:t>
            </a:r>
          </a:p>
        </p:txBody>
      </p:sp>
      <p:pic>
        <p:nvPicPr>
          <p:cNvPr id="7" name="Picture 6" descr="Screen of a cell phone&#10;&#10;Description automatically generated">
            <a:extLst>
              <a:ext uri="{FF2B5EF4-FFF2-40B4-BE49-F238E27FC236}">
                <a16:creationId xmlns:a16="http://schemas.microsoft.com/office/drawing/2014/main" id="{D3D4E747-D1D3-43A4-BEDC-7F6BC8EE8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005" y="1944757"/>
            <a:ext cx="8916780" cy="4302509"/>
          </a:xfrm>
          <a:prstGeom prst="rect">
            <a:avLst/>
          </a:prstGeom>
        </p:spPr>
      </p:pic>
    </p:spTree>
    <p:extLst>
      <p:ext uri="{BB962C8B-B14F-4D97-AF65-F5344CB8AC3E}">
        <p14:creationId xmlns:p14="http://schemas.microsoft.com/office/powerpoint/2010/main" val="225333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40F2EB-D423-4D30-985E-588970B0E0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1" i="0" u="none" strike="noStrike" kern="1200" cap="none" spc="0" normalizeH="0" baseline="0" noProof="0">
              <a:ln>
                <a:noFill/>
              </a:ln>
              <a:solidFill>
                <a:srgbClr val="5A5B5D"/>
              </a:solidFill>
              <a:effectLst/>
              <a:uLnTx/>
              <a:uFillTx/>
              <a:latin typeface="Arial"/>
              <a:ea typeface="+mn-ea"/>
              <a:cs typeface="+mn-cs"/>
            </a:endParaRPr>
          </a:p>
        </p:txBody>
      </p:sp>
      <p:pic>
        <p:nvPicPr>
          <p:cNvPr id="1026" name="Picture 2" descr="How Software Supply Chain Attacks Work - Pratum">
            <a:extLst>
              <a:ext uri="{FF2B5EF4-FFF2-40B4-BE49-F238E27FC236}">
                <a16:creationId xmlns:a16="http://schemas.microsoft.com/office/drawing/2014/main" id="{E1E3C235-5AEA-42BD-953B-515E2EE6AB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519"/>
          <a:stretch/>
        </p:blipFill>
        <p:spPr bwMode="auto">
          <a:xfrm>
            <a:off x="1082311" y="2246190"/>
            <a:ext cx="9937661" cy="40518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D0B02B3-D53F-4959-826E-45A29EBBF290}"/>
              </a:ext>
            </a:extLst>
          </p:cNvPr>
          <p:cNvGrpSpPr/>
          <p:nvPr/>
        </p:nvGrpSpPr>
        <p:grpSpPr>
          <a:xfrm>
            <a:off x="10886" y="137347"/>
            <a:ext cx="11743149" cy="819761"/>
            <a:chOff x="10886" y="192767"/>
            <a:chExt cx="11743149" cy="819761"/>
          </a:xfrm>
        </p:grpSpPr>
        <p:sp>
          <p:nvSpPr>
            <p:cNvPr id="8" name="TextBox 7">
              <a:extLst>
                <a:ext uri="{FF2B5EF4-FFF2-40B4-BE49-F238E27FC236}">
                  <a16:creationId xmlns:a16="http://schemas.microsoft.com/office/drawing/2014/main" id="{9EDC98F5-7A9D-4468-8875-7D8748550D3C}"/>
                </a:ext>
              </a:extLst>
            </p:cNvPr>
            <p:cNvSpPr txBox="1"/>
            <p:nvPr/>
          </p:nvSpPr>
          <p:spPr>
            <a:xfrm>
              <a:off x="531007" y="192767"/>
              <a:ext cx="11223028" cy="677108"/>
            </a:xfrm>
            <a:prstGeom prst="rect">
              <a:avLst/>
            </a:prstGeom>
            <a:noFill/>
          </p:spPr>
          <p:txBody>
            <a:bodyPr wrap="square" rtlCol="0">
              <a:spAutoFit/>
            </a:bodyPr>
            <a:lstStyle/>
            <a:p>
              <a:r>
                <a:rPr lang="en-US" sz="3800" dirty="0">
                  <a:solidFill>
                    <a:srgbClr val="005288"/>
                  </a:solidFill>
                  <a:latin typeface="Franklin Gothic Medium" panose="020B0603020102020204" pitchFamily="34" charset="0"/>
                </a:rPr>
                <a:t>Supply Chain Blind Spots</a:t>
              </a:r>
            </a:p>
          </p:txBody>
        </p:sp>
        <p:cxnSp>
          <p:nvCxnSpPr>
            <p:cNvPr id="9" name="Straight Connector 8">
              <a:extLst>
                <a:ext uri="{FF2B5EF4-FFF2-40B4-BE49-F238E27FC236}">
                  <a16:creationId xmlns:a16="http://schemas.microsoft.com/office/drawing/2014/main" id="{6094481F-61FB-400E-BB13-2B4E786F3562}"/>
                </a:ext>
              </a:extLst>
            </p:cNvPr>
            <p:cNvCxnSpPr>
              <a:cxnSpLocks/>
            </p:cNvCxnSpPr>
            <p:nvPr/>
          </p:nvCxnSpPr>
          <p:spPr bwMode="auto">
            <a:xfrm flipV="1">
              <a:off x="10886" y="1012527"/>
              <a:ext cx="6085114" cy="1"/>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BF4ECFE6-1E42-4718-9787-F867CCEBA53B}"/>
              </a:ext>
            </a:extLst>
          </p:cNvPr>
          <p:cNvSpPr txBox="1"/>
          <p:nvPr/>
        </p:nvSpPr>
        <p:spPr>
          <a:xfrm>
            <a:off x="513437" y="1401859"/>
            <a:ext cx="10912848" cy="861774"/>
          </a:xfrm>
          <a:prstGeom prst="rect">
            <a:avLst/>
          </a:prstGeom>
          <a:noFill/>
        </p:spPr>
        <p:txBody>
          <a:bodyPr wrap="square">
            <a:spAutoFit/>
          </a:bodyPr>
          <a:lstStyle/>
          <a:p>
            <a:pPr algn="ctr"/>
            <a:r>
              <a:rPr lang="en-US" sz="2500" b="1" dirty="0">
                <a:solidFill>
                  <a:srgbClr val="005288"/>
                </a:solidFill>
              </a:rPr>
              <a:t>We must anticipate cyber disruptions and supplier risks</a:t>
            </a:r>
          </a:p>
          <a:p>
            <a:pPr algn="ctr"/>
            <a:r>
              <a:rPr lang="en-US" sz="2500" dirty="0">
                <a:solidFill>
                  <a:srgbClr val="005288"/>
                </a:solidFill>
              </a:rPr>
              <a:t>SolarWinds, Kaseya, &amp; Log4j</a:t>
            </a:r>
          </a:p>
        </p:txBody>
      </p:sp>
    </p:spTree>
    <p:extLst>
      <p:ext uri="{BB962C8B-B14F-4D97-AF65-F5344CB8AC3E}">
        <p14:creationId xmlns:p14="http://schemas.microsoft.com/office/powerpoint/2010/main" val="281578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12D5-C68A-46D8-8E82-3EFB8C2620F2}"/>
              </a:ext>
            </a:extLst>
          </p:cNvPr>
          <p:cNvSpPr>
            <a:spLocks noGrp="1"/>
          </p:cNvSpPr>
          <p:nvPr>
            <p:ph type="title"/>
          </p:nvPr>
        </p:nvSpPr>
        <p:spPr/>
        <p:txBody>
          <a:bodyPr/>
          <a:lstStyle/>
          <a:p>
            <a:r>
              <a:rPr lang="en-US" dirty="0"/>
              <a:t>RANSOMWARE IS NOT LONGER </a:t>
            </a:r>
            <a:r>
              <a:rPr lang="en-US" dirty="0" err="1"/>
              <a:t>JuST</a:t>
            </a:r>
            <a:r>
              <a:rPr lang="en-US" dirty="0"/>
              <a:t>…</a:t>
            </a:r>
            <a:br>
              <a:rPr lang="en-US" dirty="0"/>
            </a:br>
            <a:r>
              <a:rPr lang="en-US" dirty="0"/>
              <a:t>INFECT, ENCRYPT, &amp; EXTORT</a:t>
            </a:r>
          </a:p>
        </p:txBody>
      </p:sp>
    </p:spTree>
    <p:extLst>
      <p:ext uri="{BB962C8B-B14F-4D97-AF65-F5344CB8AC3E}">
        <p14:creationId xmlns:p14="http://schemas.microsoft.com/office/powerpoint/2010/main" val="186220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10886" y="192767"/>
            <a:ext cx="11743149" cy="819752"/>
            <a:chOff x="10886" y="192767"/>
            <a:chExt cx="11743149" cy="819752"/>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10886" y="1012519"/>
              <a:ext cx="7272230"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AC774B93-5690-414C-BFF9-2EBE35F6A7CB}"/>
              </a:ext>
            </a:extLst>
          </p:cNvPr>
          <p:cNvSpPr txBox="1"/>
          <p:nvPr/>
        </p:nvSpPr>
        <p:spPr>
          <a:xfrm>
            <a:off x="531007" y="1406061"/>
            <a:ext cx="11318607" cy="2554545"/>
          </a:xfrm>
          <a:prstGeom prst="rect">
            <a:avLst/>
          </a:prstGeom>
          <a:noFill/>
        </p:spPr>
        <p:txBody>
          <a:bodyPr wrap="square">
            <a:spAutoFit/>
          </a:bodyPr>
          <a:lstStyle/>
          <a:p>
            <a:pPr marL="571500" indent="-571500">
              <a:buFont typeface="Arial" panose="020B0604020202020204" pitchFamily="34" charset="0"/>
              <a:buChar char="•"/>
            </a:pPr>
            <a:r>
              <a:rPr lang="en-US" sz="4000" i="0" strike="noStrike" baseline="0" dirty="0">
                <a:solidFill>
                  <a:srgbClr val="5A5B5D"/>
                </a:solidFill>
                <a:latin typeface="Arial" panose="020B0604020202020204" pitchFamily="34" charset="0"/>
              </a:rPr>
              <a:t>Ransomware-as-a-Service</a:t>
            </a:r>
          </a:p>
          <a:p>
            <a:pPr marL="571500" indent="-571500">
              <a:buFont typeface="Arial" panose="020B0604020202020204" pitchFamily="34" charset="0"/>
              <a:buChar char="•"/>
            </a:pPr>
            <a:r>
              <a:rPr lang="en-US" sz="4000" i="0" strike="noStrike" baseline="0" dirty="0">
                <a:solidFill>
                  <a:srgbClr val="5A5B5D"/>
                </a:solidFill>
                <a:latin typeface="Arial" panose="020B0604020202020204" pitchFamily="34" charset="0"/>
              </a:rPr>
              <a:t>Double/Triple Extortion</a:t>
            </a:r>
          </a:p>
          <a:p>
            <a:pPr marL="571500" indent="-571500">
              <a:buFont typeface="Arial" panose="020B0604020202020204" pitchFamily="34" charset="0"/>
              <a:buChar char="•"/>
            </a:pPr>
            <a:r>
              <a:rPr lang="en-US" sz="4000" i="0" strike="noStrike" baseline="0" dirty="0">
                <a:solidFill>
                  <a:srgbClr val="5A5B5D"/>
                </a:solidFill>
                <a:latin typeface="Arial" panose="020B0604020202020204" pitchFamily="34" charset="0"/>
              </a:rPr>
              <a:t>3rd Party Service Providers</a:t>
            </a:r>
          </a:p>
          <a:p>
            <a:pPr marL="571500" indent="-571500">
              <a:buFont typeface="Arial" panose="020B0604020202020204" pitchFamily="34" charset="0"/>
              <a:buChar char="•"/>
            </a:pPr>
            <a:r>
              <a:rPr lang="en-US" sz="4000" dirty="0">
                <a:solidFill>
                  <a:srgbClr val="5A5B5D"/>
                </a:solidFill>
                <a:latin typeface="Arial" panose="020B0604020202020204" pitchFamily="34" charset="0"/>
              </a:rPr>
              <a:t>Cyber Insurance War Exclusions</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26017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10886" y="192767"/>
            <a:ext cx="11743149" cy="819752"/>
            <a:chOff x="10886" y="192767"/>
            <a:chExt cx="11743149" cy="819752"/>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 RaaS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10886" y="1012519"/>
              <a:ext cx="8626587"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14</a:t>
            </a:fld>
            <a:endParaRPr lang="en-US" altLang="en-US" dirty="0">
              <a:latin typeface="Arial" panose="020B0604020202020204" pitchFamily="34" charset="0"/>
            </a:endParaRPr>
          </a:p>
        </p:txBody>
      </p:sp>
      <p:pic>
        <p:nvPicPr>
          <p:cNvPr id="3" name="Picture 2">
            <a:extLst>
              <a:ext uri="{FF2B5EF4-FFF2-40B4-BE49-F238E27FC236}">
                <a16:creationId xmlns:a16="http://schemas.microsoft.com/office/drawing/2014/main" id="{E12E2157-899A-4EBA-B825-1167458AB596}"/>
              </a:ext>
            </a:extLst>
          </p:cNvPr>
          <p:cNvPicPr>
            <a:picLocks noChangeAspect="1"/>
          </p:cNvPicPr>
          <p:nvPr/>
        </p:nvPicPr>
        <p:blipFill>
          <a:blip r:embed="rId3"/>
          <a:stretch>
            <a:fillRect/>
          </a:stretch>
        </p:blipFill>
        <p:spPr>
          <a:xfrm>
            <a:off x="437965" y="1325275"/>
            <a:ext cx="4983580" cy="4207449"/>
          </a:xfrm>
          <a:prstGeom prst="rect">
            <a:avLst/>
          </a:prstGeom>
        </p:spPr>
      </p:pic>
      <p:pic>
        <p:nvPicPr>
          <p:cNvPr id="5" name="Picture 4">
            <a:extLst>
              <a:ext uri="{FF2B5EF4-FFF2-40B4-BE49-F238E27FC236}">
                <a16:creationId xmlns:a16="http://schemas.microsoft.com/office/drawing/2014/main" id="{D7A6EBEB-6AA5-43A2-89E0-757F91E26091}"/>
              </a:ext>
            </a:extLst>
          </p:cNvPr>
          <p:cNvPicPr>
            <a:picLocks noChangeAspect="1"/>
          </p:cNvPicPr>
          <p:nvPr/>
        </p:nvPicPr>
        <p:blipFill>
          <a:blip r:embed="rId4"/>
          <a:stretch>
            <a:fillRect/>
          </a:stretch>
        </p:blipFill>
        <p:spPr>
          <a:xfrm>
            <a:off x="5357377" y="1640306"/>
            <a:ext cx="6560192" cy="3352797"/>
          </a:xfrm>
          <a:prstGeom prst="rect">
            <a:avLst/>
          </a:prstGeom>
        </p:spPr>
      </p:pic>
      <p:sp>
        <p:nvSpPr>
          <p:cNvPr id="6" name="TextBox 5">
            <a:extLst>
              <a:ext uri="{FF2B5EF4-FFF2-40B4-BE49-F238E27FC236}">
                <a16:creationId xmlns:a16="http://schemas.microsoft.com/office/drawing/2014/main" id="{70D5C1F9-FA5D-49DD-ABA0-96189E967B3A}"/>
              </a:ext>
            </a:extLst>
          </p:cNvPr>
          <p:cNvSpPr txBox="1"/>
          <p:nvPr/>
        </p:nvSpPr>
        <p:spPr>
          <a:xfrm>
            <a:off x="7106652" y="5163392"/>
            <a:ext cx="3433011" cy="369332"/>
          </a:xfrm>
          <a:prstGeom prst="rect">
            <a:avLst/>
          </a:prstGeom>
          <a:noFill/>
        </p:spPr>
        <p:txBody>
          <a:bodyPr wrap="square" rtlCol="0">
            <a:spAutoFit/>
          </a:bodyPr>
          <a:lstStyle/>
          <a:p>
            <a:r>
              <a:rPr lang="en-US" b="1" dirty="0">
                <a:solidFill>
                  <a:srgbClr val="5A5B5D"/>
                </a:solidFill>
              </a:rPr>
              <a:t>Conti Organization Structure</a:t>
            </a:r>
          </a:p>
        </p:txBody>
      </p:sp>
      <p:sp>
        <p:nvSpPr>
          <p:cNvPr id="12" name="TextBox 11">
            <a:extLst>
              <a:ext uri="{FF2B5EF4-FFF2-40B4-BE49-F238E27FC236}">
                <a16:creationId xmlns:a16="http://schemas.microsoft.com/office/drawing/2014/main" id="{982B439A-D5ED-46D7-8FE3-8AF0E50951DC}"/>
              </a:ext>
            </a:extLst>
          </p:cNvPr>
          <p:cNvSpPr txBox="1"/>
          <p:nvPr/>
        </p:nvSpPr>
        <p:spPr>
          <a:xfrm>
            <a:off x="1213249" y="5596645"/>
            <a:ext cx="3433011" cy="369332"/>
          </a:xfrm>
          <a:prstGeom prst="rect">
            <a:avLst/>
          </a:prstGeom>
          <a:noFill/>
        </p:spPr>
        <p:txBody>
          <a:bodyPr wrap="square" rtlCol="0">
            <a:spAutoFit/>
          </a:bodyPr>
          <a:lstStyle/>
          <a:p>
            <a:r>
              <a:rPr lang="en-US" b="1" dirty="0">
                <a:solidFill>
                  <a:srgbClr val="5A5B5D"/>
                </a:solidFill>
              </a:rPr>
              <a:t>Lapsus$ Recruitment Notice</a:t>
            </a:r>
          </a:p>
        </p:txBody>
      </p:sp>
    </p:spTree>
    <p:extLst>
      <p:ext uri="{BB962C8B-B14F-4D97-AF65-F5344CB8AC3E}">
        <p14:creationId xmlns:p14="http://schemas.microsoft.com/office/powerpoint/2010/main" val="390507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10886" y="192767"/>
            <a:ext cx="11743149" cy="819752"/>
            <a:chOff x="10886" y="192767"/>
            <a:chExt cx="11743149" cy="819752"/>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 RaaS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10886" y="1012519"/>
              <a:ext cx="8626587"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15</a:t>
            </a:fld>
            <a:endParaRPr lang="en-US" altLang="en-US" dirty="0">
              <a:latin typeface="Arial" panose="020B0604020202020204" pitchFamily="34" charset="0"/>
            </a:endParaRPr>
          </a:p>
        </p:txBody>
      </p:sp>
      <p:pic>
        <p:nvPicPr>
          <p:cNvPr id="4" name="Picture 3">
            <a:extLst>
              <a:ext uri="{FF2B5EF4-FFF2-40B4-BE49-F238E27FC236}">
                <a16:creationId xmlns:a16="http://schemas.microsoft.com/office/drawing/2014/main" id="{85BD7E8D-07CA-4C36-8ECC-3465B3A6992C}"/>
              </a:ext>
            </a:extLst>
          </p:cNvPr>
          <p:cNvPicPr>
            <a:picLocks noChangeAspect="1"/>
          </p:cNvPicPr>
          <p:nvPr/>
        </p:nvPicPr>
        <p:blipFill>
          <a:blip r:embed="rId3"/>
          <a:stretch>
            <a:fillRect/>
          </a:stretch>
        </p:blipFill>
        <p:spPr>
          <a:xfrm>
            <a:off x="2125330" y="1304925"/>
            <a:ext cx="7267575" cy="4248150"/>
          </a:xfrm>
          <a:prstGeom prst="rect">
            <a:avLst/>
          </a:prstGeom>
        </p:spPr>
      </p:pic>
      <p:sp>
        <p:nvSpPr>
          <p:cNvPr id="14" name="TextBox 13">
            <a:extLst>
              <a:ext uri="{FF2B5EF4-FFF2-40B4-BE49-F238E27FC236}">
                <a16:creationId xmlns:a16="http://schemas.microsoft.com/office/drawing/2014/main" id="{6A4621B1-E19B-4D9E-A5DD-90DE92991B07}"/>
              </a:ext>
            </a:extLst>
          </p:cNvPr>
          <p:cNvSpPr txBox="1"/>
          <p:nvPr/>
        </p:nvSpPr>
        <p:spPr>
          <a:xfrm>
            <a:off x="3769895" y="5772681"/>
            <a:ext cx="4057047" cy="369332"/>
          </a:xfrm>
          <a:prstGeom prst="rect">
            <a:avLst/>
          </a:prstGeom>
          <a:noFill/>
        </p:spPr>
        <p:txBody>
          <a:bodyPr wrap="square" rtlCol="0">
            <a:spAutoFit/>
          </a:bodyPr>
          <a:lstStyle/>
          <a:p>
            <a:r>
              <a:rPr lang="en-US" b="1" dirty="0">
                <a:solidFill>
                  <a:srgbClr val="5A5B5D"/>
                </a:solidFill>
              </a:rPr>
              <a:t>Traditional Ransomware vs RaaS</a:t>
            </a:r>
          </a:p>
        </p:txBody>
      </p:sp>
    </p:spTree>
    <p:extLst>
      <p:ext uri="{BB962C8B-B14F-4D97-AF65-F5344CB8AC3E}">
        <p14:creationId xmlns:p14="http://schemas.microsoft.com/office/powerpoint/2010/main" val="22872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3FA522B-DBD3-4DD4-8575-7D1243DD1437}"/>
              </a:ext>
            </a:extLst>
          </p:cNvPr>
          <p:cNvSpPr txBox="1"/>
          <p:nvPr/>
        </p:nvSpPr>
        <p:spPr>
          <a:xfrm>
            <a:off x="520121" y="273205"/>
            <a:ext cx="11223028" cy="719931"/>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 Multi-Extortion</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0" y="1106905"/>
            <a:ext cx="10539663"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C774B93-5690-414C-BFF9-2EBE35F6A7CB}"/>
              </a:ext>
            </a:extLst>
          </p:cNvPr>
          <p:cNvSpPr txBox="1"/>
          <p:nvPr/>
        </p:nvSpPr>
        <p:spPr>
          <a:xfrm>
            <a:off x="531007" y="1406061"/>
            <a:ext cx="11318607" cy="1938992"/>
          </a:xfrm>
          <a:prstGeom prst="rect">
            <a:avLst/>
          </a:prstGeom>
          <a:noFill/>
        </p:spPr>
        <p:txBody>
          <a:bodyPr wrap="square">
            <a:spAutoFit/>
          </a:bodyPr>
          <a:lstStyle/>
          <a:p>
            <a:pPr marL="571500" indent="-571500">
              <a:buFont typeface="Arial" panose="020B0604020202020204" pitchFamily="34" charset="0"/>
              <a:buChar char="•"/>
            </a:pPr>
            <a:r>
              <a:rPr lang="en-US" sz="4000" i="0" strike="noStrike" baseline="0" dirty="0">
                <a:solidFill>
                  <a:srgbClr val="5A5B5D"/>
                </a:solidFill>
                <a:latin typeface="Arial" panose="020B0604020202020204" pitchFamily="34" charset="0"/>
              </a:rPr>
              <a:t>Pay ransom to unencrypt the data</a:t>
            </a:r>
          </a:p>
          <a:p>
            <a:pPr marL="571500" indent="-571500">
              <a:buFont typeface="Arial" panose="020B0604020202020204" pitchFamily="34" charset="0"/>
              <a:buChar char="•"/>
            </a:pPr>
            <a:r>
              <a:rPr lang="en-US" sz="4000" i="0" strike="noStrike" baseline="0" dirty="0">
                <a:solidFill>
                  <a:srgbClr val="5A5B5D"/>
                </a:solidFill>
                <a:latin typeface="Arial" panose="020B0604020202020204" pitchFamily="34" charset="0"/>
              </a:rPr>
              <a:t>Pay ransom to not leak data</a:t>
            </a:r>
          </a:p>
          <a:p>
            <a:pPr marL="571500" indent="-571500">
              <a:buFont typeface="Arial" panose="020B0604020202020204" pitchFamily="34" charset="0"/>
              <a:buChar char="•"/>
            </a:pPr>
            <a:r>
              <a:rPr lang="en-US" sz="4000" dirty="0">
                <a:solidFill>
                  <a:srgbClr val="5A5B5D"/>
                </a:solidFill>
                <a:latin typeface="Arial" panose="020B0604020202020204" pitchFamily="34" charset="0"/>
              </a:rPr>
              <a:t>Pay ransom to stop additional attacks</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237926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3FA522B-DBD3-4DD4-8575-7D1243DD1437}"/>
              </a:ext>
            </a:extLst>
          </p:cNvPr>
          <p:cNvSpPr txBox="1"/>
          <p:nvPr/>
        </p:nvSpPr>
        <p:spPr>
          <a:xfrm>
            <a:off x="520121" y="273205"/>
            <a:ext cx="11223028" cy="719931"/>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 External Parties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0" y="1106905"/>
            <a:ext cx="10823989"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C774B93-5690-414C-BFF9-2EBE35F6A7CB}"/>
              </a:ext>
            </a:extLst>
          </p:cNvPr>
          <p:cNvSpPr txBox="1"/>
          <p:nvPr/>
        </p:nvSpPr>
        <p:spPr>
          <a:xfrm>
            <a:off x="288759" y="1406061"/>
            <a:ext cx="11560856" cy="446276"/>
          </a:xfrm>
          <a:prstGeom prst="rect">
            <a:avLst/>
          </a:prstGeom>
          <a:noFill/>
        </p:spPr>
        <p:txBody>
          <a:bodyPr wrap="square">
            <a:spAutoFit/>
          </a:bodyPr>
          <a:lstStyle/>
          <a:p>
            <a:pPr algn="ctr"/>
            <a:r>
              <a:rPr lang="en-US" sz="2300" b="1" dirty="0">
                <a:solidFill>
                  <a:srgbClr val="5A5B5D"/>
                </a:solidFill>
                <a:latin typeface="Arial" panose="020B0604020202020204" pitchFamily="34" charset="0"/>
              </a:rPr>
              <a:t>Cyber attackers are going after managed service providers &amp; 3</a:t>
            </a:r>
            <a:r>
              <a:rPr lang="en-US" sz="2300" b="1" baseline="30000" dirty="0">
                <a:solidFill>
                  <a:srgbClr val="5A5B5D"/>
                </a:solidFill>
                <a:latin typeface="Arial" panose="020B0604020202020204" pitchFamily="34" charset="0"/>
              </a:rPr>
              <a:t>rd</a:t>
            </a:r>
            <a:r>
              <a:rPr lang="en-US" sz="2300" b="1" dirty="0">
                <a:solidFill>
                  <a:srgbClr val="5A5B5D"/>
                </a:solidFill>
                <a:latin typeface="Arial" panose="020B0604020202020204" pitchFamily="34" charset="0"/>
              </a:rPr>
              <a:t> party vendors</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17</a:t>
            </a:fld>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973B75E2-DD09-49AD-A6EA-CF091E72F348}"/>
              </a:ext>
            </a:extLst>
          </p:cNvPr>
          <p:cNvPicPr>
            <a:picLocks noChangeAspect="1"/>
          </p:cNvPicPr>
          <p:nvPr/>
        </p:nvPicPr>
        <p:blipFill rotWithShape="1">
          <a:blip r:embed="rId3"/>
          <a:srcRect b="11926"/>
          <a:stretch/>
        </p:blipFill>
        <p:spPr>
          <a:xfrm>
            <a:off x="7064562" y="4575828"/>
            <a:ext cx="4678587" cy="1302542"/>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02B8E3E7-35B8-47F6-80F6-A89326BC3C87}"/>
              </a:ext>
            </a:extLst>
          </p:cNvPr>
          <p:cNvPicPr>
            <a:picLocks noChangeAspect="1"/>
          </p:cNvPicPr>
          <p:nvPr/>
        </p:nvPicPr>
        <p:blipFill rotWithShape="1">
          <a:blip r:embed="rId4"/>
          <a:srcRect b="11931"/>
          <a:stretch/>
        </p:blipFill>
        <p:spPr>
          <a:xfrm>
            <a:off x="659344" y="3722550"/>
            <a:ext cx="5218722" cy="1460684"/>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1EF8D29-C37C-4646-86A8-35DF9C48F541}"/>
              </a:ext>
            </a:extLst>
          </p:cNvPr>
          <p:cNvPicPr>
            <a:picLocks noChangeAspect="1"/>
          </p:cNvPicPr>
          <p:nvPr/>
        </p:nvPicPr>
        <p:blipFill rotWithShape="1">
          <a:blip r:embed="rId5"/>
          <a:srcRect b="11456"/>
          <a:stretch/>
        </p:blipFill>
        <p:spPr>
          <a:xfrm>
            <a:off x="6845416" y="2012073"/>
            <a:ext cx="4201746" cy="1147009"/>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61EFF531-9D1A-4D4B-A28D-8CD53FC935F7}"/>
              </a:ext>
            </a:extLst>
          </p:cNvPr>
          <p:cNvPicPr>
            <a:picLocks noChangeAspect="1"/>
          </p:cNvPicPr>
          <p:nvPr/>
        </p:nvPicPr>
        <p:blipFill rotWithShape="1">
          <a:blip r:embed="rId6"/>
          <a:srcRect b="15860"/>
          <a:stretch/>
        </p:blipFill>
        <p:spPr>
          <a:xfrm>
            <a:off x="6665111" y="3268932"/>
            <a:ext cx="4158878" cy="1140911"/>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8EFF4D7F-0C6E-4C0C-B9C4-ABF0CDF552DA}"/>
              </a:ext>
            </a:extLst>
          </p:cNvPr>
          <p:cNvPicPr>
            <a:picLocks noChangeAspect="1"/>
          </p:cNvPicPr>
          <p:nvPr/>
        </p:nvPicPr>
        <p:blipFill rotWithShape="1">
          <a:blip r:embed="rId7"/>
          <a:srcRect b="21474"/>
          <a:stretch/>
        </p:blipFill>
        <p:spPr>
          <a:xfrm>
            <a:off x="1925401" y="5372549"/>
            <a:ext cx="4098026" cy="1147009"/>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FCFAE8F5-B366-4615-8217-0C1F6BF1EE35}"/>
              </a:ext>
            </a:extLst>
          </p:cNvPr>
          <p:cNvPicPr>
            <a:picLocks noChangeAspect="1"/>
          </p:cNvPicPr>
          <p:nvPr/>
        </p:nvPicPr>
        <p:blipFill rotWithShape="1">
          <a:blip r:embed="rId8"/>
          <a:srcRect b="16847"/>
          <a:stretch/>
        </p:blipFill>
        <p:spPr>
          <a:xfrm>
            <a:off x="520121" y="2066362"/>
            <a:ext cx="5503306" cy="1460684"/>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586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3FA522B-DBD3-4DD4-8575-7D1243DD1437}"/>
              </a:ext>
            </a:extLst>
          </p:cNvPr>
          <p:cNvSpPr txBox="1"/>
          <p:nvPr/>
        </p:nvSpPr>
        <p:spPr>
          <a:xfrm>
            <a:off x="520121" y="273205"/>
            <a:ext cx="11223028" cy="719931"/>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 External Parties</a:t>
            </a:r>
          </a:p>
        </p:txBody>
      </p:sp>
      <p:sp>
        <p:nvSpPr>
          <p:cNvPr id="10" name="TextBox 9">
            <a:extLst>
              <a:ext uri="{FF2B5EF4-FFF2-40B4-BE49-F238E27FC236}">
                <a16:creationId xmlns:a16="http://schemas.microsoft.com/office/drawing/2014/main" id="{AC774B93-5690-414C-BFF9-2EBE35F6A7CB}"/>
              </a:ext>
            </a:extLst>
          </p:cNvPr>
          <p:cNvSpPr txBox="1"/>
          <p:nvPr/>
        </p:nvSpPr>
        <p:spPr>
          <a:xfrm>
            <a:off x="288759" y="1406061"/>
            <a:ext cx="11560856" cy="4324261"/>
          </a:xfrm>
          <a:prstGeom prst="rect">
            <a:avLst/>
          </a:prstGeom>
          <a:noFill/>
        </p:spPr>
        <p:txBody>
          <a:bodyPr wrap="square">
            <a:spAutoFit/>
          </a:bodyPr>
          <a:lstStyle/>
          <a:p>
            <a:pPr marL="342900" indent="-342900">
              <a:buFont typeface="Arial" panose="020B0604020202020204" pitchFamily="34" charset="0"/>
              <a:buChar char="•"/>
            </a:pPr>
            <a:r>
              <a:rPr lang="en-US" sz="2500" dirty="0">
                <a:solidFill>
                  <a:srgbClr val="5A5B5D"/>
                </a:solidFill>
              </a:rPr>
              <a:t>Instances reported in open-source</a:t>
            </a:r>
          </a:p>
          <a:p>
            <a:pPr marL="800100" lvl="1" indent="-342900">
              <a:buFont typeface="Arial" panose="020B0604020202020204" pitchFamily="34" charset="0"/>
              <a:buChar char="•"/>
            </a:pPr>
            <a:r>
              <a:rPr lang="en-US" sz="2500" b="1" dirty="0">
                <a:solidFill>
                  <a:srgbClr val="005288"/>
                </a:solidFill>
              </a:rPr>
              <a:t>32% SLTT</a:t>
            </a:r>
          </a:p>
          <a:p>
            <a:pPr marL="800100" lvl="1" indent="-342900">
              <a:buFont typeface="Arial" panose="020B0604020202020204" pitchFamily="34" charset="0"/>
              <a:buChar char="•"/>
            </a:pPr>
            <a:r>
              <a:rPr lang="en-US" sz="2500" dirty="0">
                <a:solidFill>
                  <a:srgbClr val="5A5B5D"/>
                </a:solidFill>
              </a:rPr>
              <a:t>30% Health Care		</a:t>
            </a:r>
          </a:p>
          <a:p>
            <a:pPr marL="800100" lvl="1" indent="-342900">
              <a:buFont typeface="Arial" panose="020B0604020202020204" pitchFamily="34" charset="0"/>
              <a:buChar char="•"/>
            </a:pPr>
            <a:r>
              <a:rPr lang="en-US" sz="2500" dirty="0">
                <a:solidFill>
                  <a:srgbClr val="5A5B5D"/>
                </a:solidFill>
              </a:rPr>
              <a:t>23% Commercial Facilities</a:t>
            </a:r>
          </a:p>
          <a:p>
            <a:pPr marL="800100" lvl="1" indent="-342900">
              <a:buFont typeface="Arial" panose="020B0604020202020204" pitchFamily="34" charset="0"/>
              <a:buChar char="•"/>
            </a:pPr>
            <a:r>
              <a:rPr lang="en-US" sz="2500" dirty="0">
                <a:solidFill>
                  <a:srgbClr val="5A5B5D"/>
                </a:solidFill>
              </a:rPr>
              <a:t>11% Transportation</a:t>
            </a:r>
          </a:p>
          <a:p>
            <a:pPr marL="800100" lvl="1" indent="-342900">
              <a:buFont typeface="Arial" panose="020B0604020202020204" pitchFamily="34" charset="0"/>
              <a:buChar char="•"/>
            </a:pPr>
            <a:r>
              <a:rPr lang="en-US" sz="2500" dirty="0">
                <a:solidFill>
                  <a:srgbClr val="5A5B5D"/>
                </a:solidFill>
              </a:rPr>
              <a:t>2% Food</a:t>
            </a:r>
          </a:p>
          <a:p>
            <a:pPr marL="800100" lvl="1" indent="-342900">
              <a:buFont typeface="Arial" panose="020B0604020202020204" pitchFamily="34" charset="0"/>
              <a:buChar char="•"/>
            </a:pPr>
            <a:r>
              <a:rPr lang="en-US" sz="2500" dirty="0">
                <a:solidFill>
                  <a:srgbClr val="5A5B5D"/>
                </a:solidFill>
              </a:rPr>
              <a:t>2% Non-Profit (YMCA)</a:t>
            </a:r>
          </a:p>
          <a:p>
            <a:pPr lvl="1"/>
            <a:endParaRPr lang="en-US" sz="2500" dirty="0">
              <a:solidFill>
                <a:srgbClr val="5A5B5D"/>
              </a:solidFill>
            </a:endParaRPr>
          </a:p>
          <a:p>
            <a:pPr marL="342900" indent="-342900">
              <a:buFont typeface="Arial" panose="020B0604020202020204" pitchFamily="34" charset="0"/>
              <a:buChar char="•"/>
            </a:pPr>
            <a:r>
              <a:rPr lang="en-US" sz="2500" dirty="0">
                <a:solidFill>
                  <a:srgbClr val="5A5B5D"/>
                </a:solidFill>
              </a:rPr>
              <a:t>Data Centers in US, Frankfurt, and Amsterdam affected</a:t>
            </a:r>
          </a:p>
          <a:p>
            <a:pPr marL="342900" indent="-342900">
              <a:buFont typeface="Arial" panose="020B0604020202020204" pitchFamily="34" charset="0"/>
              <a:buChar char="•"/>
            </a:pPr>
            <a:r>
              <a:rPr lang="en-US" sz="2500" dirty="0">
                <a:solidFill>
                  <a:srgbClr val="5A5B5D"/>
                </a:solidFill>
              </a:rPr>
              <a:t>Forced thousands to enact continuity plans for payroll production</a:t>
            </a:r>
          </a:p>
          <a:p>
            <a:pPr marL="342900" indent="-342900">
              <a:buFont typeface="Arial" panose="020B0604020202020204" pitchFamily="34" charset="0"/>
              <a:buChar char="•"/>
            </a:pPr>
            <a:r>
              <a:rPr lang="en-US" sz="2500" dirty="0">
                <a:solidFill>
                  <a:srgbClr val="5A5B5D"/>
                </a:solidFill>
              </a:rPr>
              <a:t>Widespread panic, fear, and rife prior to Christmas holiday</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18</a:t>
            </a:fld>
            <a:endParaRPr lang="en-US" altLang="en-US" dirty="0">
              <a:latin typeface="Arial" panose="020B0604020202020204" pitchFamily="34" charset="0"/>
            </a:endParaRPr>
          </a:p>
        </p:txBody>
      </p:sp>
      <p:cxnSp>
        <p:nvCxnSpPr>
          <p:cNvPr id="16" name="Straight Connector 15">
            <a:extLst>
              <a:ext uri="{FF2B5EF4-FFF2-40B4-BE49-F238E27FC236}">
                <a16:creationId xmlns:a16="http://schemas.microsoft.com/office/drawing/2014/main" id="{5FE02DAA-8240-4DD6-9E40-A2E941A66DF5}"/>
              </a:ext>
            </a:extLst>
          </p:cNvPr>
          <p:cNvCxnSpPr>
            <a:cxnSpLocks/>
          </p:cNvCxnSpPr>
          <p:nvPr/>
        </p:nvCxnSpPr>
        <p:spPr bwMode="auto">
          <a:xfrm>
            <a:off x="0" y="1106905"/>
            <a:ext cx="10823989"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Tree>
    <p:extLst>
      <p:ext uri="{BB962C8B-B14F-4D97-AF65-F5344CB8AC3E}">
        <p14:creationId xmlns:p14="http://schemas.microsoft.com/office/powerpoint/2010/main" val="126949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3FA522B-DBD3-4DD4-8575-7D1243DD1437}"/>
              </a:ext>
            </a:extLst>
          </p:cNvPr>
          <p:cNvSpPr txBox="1"/>
          <p:nvPr/>
        </p:nvSpPr>
        <p:spPr>
          <a:xfrm>
            <a:off x="520121" y="273205"/>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The Evolution of Ransomware: War Exclusions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0" y="1092957"/>
            <a:ext cx="10590028"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C774B93-5690-414C-BFF9-2EBE35F6A7CB}"/>
              </a:ext>
            </a:extLst>
          </p:cNvPr>
          <p:cNvSpPr txBox="1"/>
          <p:nvPr/>
        </p:nvSpPr>
        <p:spPr>
          <a:xfrm>
            <a:off x="531007" y="1406061"/>
            <a:ext cx="11318607" cy="4401205"/>
          </a:xfrm>
          <a:prstGeom prst="rect">
            <a:avLst/>
          </a:prstGeom>
          <a:noFill/>
        </p:spPr>
        <p:txBody>
          <a:bodyPr wrap="square">
            <a:spAutoFit/>
          </a:bodyPr>
          <a:lstStyle/>
          <a:p>
            <a:pPr marL="571500" indent="-571500">
              <a:buFont typeface="Arial" panose="020B0604020202020204" pitchFamily="34" charset="0"/>
              <a:buChar char="•"/>
            </a:pPr>
            <a:r>
              <a:rPr lang="en-US" sz="3500" dirty="0">
                <a:solidFill>
                  <a:srgbClr val="5A5B5D"/>
                </a:solidFill>
                <a:latin typeface="Arial" panose="020B0604020202020204" pitchFamily="34" charset="0"/>
              </a:rPr>
              <a:t>W</a:t>
            </a:r>
            <a:r>
              <a:rPr lang="en-US" sz="3500" i="0" strike="noStrike" baseline="0" dirty="0">
                <a:solidFill>
                  <a:srgbClr val="5A5B5D"/>
                </a:solidFill>
                <a:latin typeface="Arial" panose="020B0604020202020204" pitchFamily="34" charset="0"/>
              </a:rPr>
              <a:t>ar exclusion clause in an insurance contract meaning the insurer </a:t>
            </a:r>
            <a:r>
              <a:rPr lang="en-US" sz="3500" i="0" u="sng" strike="noStrike" baseline="0" dirty="0">
                <a:solidFill>
                  <a:srgbClr val="5A5B5D"/>
                </a:solidFill>
                <a:latin typeface="Arial" panose="020B0604020202020204" pitchFamily="34" charset="0"/>
              </a:rPr>
              <a:t>will not</a:t>
            </a:r>
            <a:r>
              <a:rPr lang="en-US" sz="3500" i="0" strike="noStrike" baseline="0" dirty="0">
                <a:solidFill>
                  <a:srgbClr val="5A5B5D"/>
                </a:solidFill>
                <a:latin typeface="Arial" panose="020B0604020202020204" pitchFamily="34" charset="0"/>
              </a:rPr>
              <a:t> be obligated to pay for losses caused by war-related events</a:t>
            </a:r>
          </a:p>
          <a:p>
            <a:pPr marL="1485900" lvl="2" indent="-571500">
              <a:buFont typeface="Arial" panose="020B0604020202020204" pitchFamily="34" charset="0"/>
              <a:buChar char="•"/>
            </a:pPr>
            <a:r>
              <a:rPr lang="en-US" sz="3500" dirty="0">
                <a:solidFill>
                  <a:srgbClr val="5A5B5D"/>
                </a:solidFill>
                <a:latin typeface="Arial" panose="020B0604020202020204" pitchFamily="34" charset="0"/>
              </a:rPr>
              <a:t>Some tried to exclude coverage</a:t>
            </a:r>
            <a:r>
              <a:rPr lang="en-US" sz="3500" b="0" i="0" dirty="0">
                <a:solidFill>
                  <a:srgbClr val="5A5B5D"/>
                </a:solidFill>
                <a:effectLst/>
                <a:latin typeface="Roboto" panose="02000000000000000000" pitchFamily="2" charset="0"/>
              </a:rPr>
              <a:t> for </a:t>
            </a:r>
            <a:r>
              <a:rPr lang="en-US" sz="3500" b="0" i="0" dirty="0" err="1">
                <a:solidFill>
                  <a:srgbClr val="5A5B5D"/>
                </a:solidFill>
                <a:effectLst/>
                <a:latin typeface="Roboto" panose="02000000000000000000" pitchFamily="2" charset="0"/>
              </a:rPr>
              <a:t>NotPetya</a:t>
            </a:r>
            <a:r>
              <a:rPr lang="en-US" sz="3500" b="0" i="0" dirty="0">
                <a:solidFill>
                  <a:srgbClr val="5A5B5D"/>
                </a:solidFill>
                <a:effectLst/>
                <a:latin typeface="Roboto" panose="02000000000000000000" pitchFamily="2" charset="0"/>
              </a:rPr>
              <a:t> malware infections</a:t>
            </a:r>
            <a:endParaRPr lang="en-US" sz="3500" b="0" i="0" dirty="0">
              <a:solidFill>
                <a:srgbClr val="5A5B5D"/>
              </a:solidFill>
              <a:effectLst/>
              <a:latin typeface="Arial" panose="020B0604020202020204" pitchFamily="34" charset="0"/>
            </a:endParaRPr>
          </a:p>
          <a:p>
            <a:pPr marL="571500" indent="-571500">
              <a:buFont typeface="Arial" panose="020B0604020202020204" pitchFamily="34" charset="0"/>
              <a:buChar char="•"/>
            </a:pPr>
            <a:r>
              <a:rPr lang="en-US" sz="3500" b="0" i="0" dirty="0">
                <a:solidFill>
                  <a:srgbClr val="5A5B5D"/>
                </a:solidFill>
                <a:effectLst/>
                <a:latin typeface="Roboto" panose="02000000000000000000" pitchFamily="2" charset="0"/>
              </a:rPr>
              <a:t>Russia Sanctions Complicate Paying Ransomware Hackers</a:t>
            </a:r>
          </a:p>
          <a:p>
            <a:pPr marL="1028700" lvl="1" indent="-571500">
              <a:buFont typeface="Arial" panose="020B0604020202020204" pitchFamily="34" charset="0"/>
              <a:buChar char="•"/>
            </a:pPr>
            <a:r>
              <a:rPr lang="en-US" sz="3500" b="0" i="0" dirty="0">
                <a:solidFill>
                  <a:srgbClr val="5A5B5D"/>
                </a:solidFill>
                <a:effectLst/>
                <a:latin typeface="Roboto" panose="02000000000000000000" pitchFamily="2" charset="0"/>
              </a:rPr>
              <a:t>Ransomware has declined since Russian sanctions</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19</a:t>
            </a:fld>
            <a:endParaRPr lang="en-US" altLang="en-US" dirty="0">
              <a:latin typeface="Arial" panose="020B0604020202020204" pitchFamily="34" charset="0"/>
            </a:endParaRPr>
          </a:p>
        </p:txBody>
      </p:sp>
    </p:spTree>
    <p:extLst>
      <p:ext uri="{BB962C8B-B14F-4D97-AF65-F5344CB8AC3E}">
        <p14:creationId xmlns:p14="http://schemas.microsoft.com/office/powerpoint/2010/main" val="183360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69A7E-094D-3743-9A1C-A077EB4845B7}"/>
              </a:ext>
            </a:extLst>
          </p:cNvPr>
          <p:cNvPicPr>
            <a:picLocks noChangeAspect="1"/>
          </p:cNvPicPr>
          <p:nvPr/>
        </p:nvPicPr>
        <p:blipFill>
          <a:blip r:embed="rId3"/>
          <a:srcRect/>
          <a:stretch/>
        </p:blipFill>
        <p:spPr>
          <a:xfrm>
            <a:off x="1" y="0"/>
            <a:ext cx="12210682" cy="6868509"/>
          </a:xfrm>
          <a:prstGeom prst="rect">
            <a:avLst/>
          </a:prstGeom>
        </p:spPr>
      </p:pic>
    </p:spTree>
    <p:extLst>
      <p:ext uri="{BB962C8B-B14F-4D97-AF65-F5344CB8AC3E}">
        <p14:creationId xmlns:p14="http://schemas.microsoft.com/office/powerpoint/2010/main" val="396669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C2C1E-8DA1-48E8-924E-B6B51FBF146C}"/>
              </a:ext>
            </a:extLst>
          </p:cNvPr>
          <p:cNvSpPr>
            <a:spLocks noGrp="1"/>
          </p:cNvSpPr>
          <p:nvPr>
            <p:ph idx="1"/>
          </p:nvPr>
        </p:nvSpPr>
        <p:spPr>
          <a:xfrm>
            <a:off x="1052118" y="2286446"/>
            <a:ext cx="10841795" cy="3539309"/>
          </a:xfrm>
        </p:spPr>
        <p:txBody>
          <a:bodyPr/>
          <a:lstStyle/>
          <a:p>
            <a:pPr>
              <a:lnSpc>
                <a:spcPct val="107000"/>
              </a:lnSpc>
              <a:spcBef>
                <a:spcPts val="1296"/>
              </a:spcBef>
              <a:spcAft>
                <a:spcPts val="0"/>
              </a:spcAft>
            </a:pPr>
            <a:r>
              <a:rPr lang="en-US" sz="2500" dirty="0"/>
              <a:t>Water Treatment Tampering &amp; Poisoning</a:t>
            </a:r>
          </a:p>
          <a:p>
            <a:pPr>
              <a:lnSpc>
                <a:spcPct val="107000"/>
              </a:lnSpc>
              <a:spcBef>
                <a:spcPts val="1296"/>
              </a:spcBef>
              <a:spcAft>
                <a:spcPts val="0"/>
              </a:spcAft>
            </a:pPr>
            <a:r>
              <a:rPr lang="en-US" sz="2500" dirty="0"/>
              <a:t>Blast Furnace Explosions</a:t>
            </a:r>
          </a:p>
          <a:p>
            <a:pPr>
              <a:lnSpc>
                <a:spcPct val="107000"/>
              </a:lnSpc>
              <a:spcBef>
                <a:spcPts val="1296"/>
              </a:spcBef>
              <a:spcAft>
                <a:spcPts val="0"/>
              </a:spcAft>
            </a:pPr>
            <a:r>
              <a:rPr lang="en-US" sz="2500" dirty="0"/>
              <a:t>Power Grids Blackout</a:t>
            </a:r>
          </a:p>
          <a:p>
            <a:pPr>
              <a:lnSpc>
                <a:spcPct val="107000"/>
              </a:lnSpc>
              <a:spcBef>
                <a:spcPts val="1296"/>
              </a:spcBef>
              <a:spcAft>
                <a:spcPts val="0"/>
              </a:spcAft>
            </a:pPr>
            <a:r>
              <a:rPr lang="en-US" sz="2500" dirty="0"/>
              <a:t>Safety System Failures (i.e., Cameras, Fire Alarms, Temperature Monitors, etc.)</a:t>
            </a:r>
          </a:p>
          <a:p>
            <a:pPr>
              <a:lnSpc>
                <a:spcPct val="107000"/>
              </a:lnSpc>
              <a:spcBef>
                <a:spcPts val="1296"/>
              </a:spcBef>
              <a:spcAft>
                <a:spcPts val="0"/>
              </a:spcAft>
            </a:pPr>
            <a:r>
              <a:rPr lang="en-US" sz="2500" dirty="0"/>
              <a:t>Loss of Life</a:t>
            </a:r>
          </a:p>
        </p:txBody>
      </p:sp>
      <p:sp>
        <p:nvSpPr>
          <p:cNvPr id="7" name="Rectangle 6">
            <a:extLst>
              <a:ext uri="{FF2B5EF4-FFF2-40B4-BE49-F238E27FC236}">
                <a16:creationId xmlns:a16="http://schemas.microsoft.com/office/drawing/2014/main" id="{8E443A64-443A-4764-825A-15207FC2F86C}"/>
              </a:ext>
            </a:extLst>
          </p:cNvPr>
          <p:cNvSpPr/>
          <p:nvPr/>
        </p:nvSpPr>
        <p:spPr bwMode="auto">
          <a:xfrm>
            <a:off x="0" y="1143000"/>
            <a:ext cx="12192000" cy="779318"/>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07000"/>
              </a:lnSpc>
            </a:pPr>
            <a:r>
              <a:rPr lang="en-US" sz="2000" b="1" dirty="0">
                <a:ea typeface="Calibri" panose="020F0502020204030204" pitchFamily="34" charset="0"/>
                <a:cs typeface="Times New Roman" panose="02020603050405020304" pitchFamily="18" charset="0"/>
              </a:rPr>
              <a:t>Potential Future Impacts &gt; Loss of Critical Data + Financial Loss + Damage to Reputation </a:t>
            </a:r>
            <a:endParaRPr lang="en-US" sz="2000" b="1" dirty="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BAE1B50A-C622-4A88-BCEA-E7F257AA2453}"/>
              </a:ext>
            </a:extLst>
          </p:cNvPr>
          <p:cNvSpPr>
            <a:spLocks noGrp="1"/>
          </p:cNvSpPr>
          <p:nvPr>
            <p:ph type="ctrTitle"/>
          </p:nvPr>
        </p:nvSpPr>
        <p:spPr/>
        <p:txBody>
          <a:bodyPr/>
          <a:lstStyle/>
          <a:p>
            <a:r>
              <a:rPr lang="en-US" b="0" dirty="0"/>
              <a:t>Potential Future Impacts of Cyber Attacks</a:t>
            </a:r>
          </a:p>
        </p:txBody>
      </p:sp>
      <p:sp>
        <p:nvSpPr>
          <p:cNvPr id="4" name="Slide Number Placeholder 3">
            <a:extLst>
              <a:ext uri="{FF2B5EF4-FFF2-40B4-BE49-F238E27FC236}">
                <a16:creationId xmlns:a16="http://schemas.microsoft.com/office/drawing/2014/main" id="{251E36B3-83D2-49EF-A70F-EACC376EE5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Tree>
    <p:extLst>
      <p:ext uri="{BB962C8B-B14F-4D97-AF65-F5344CB8AC3E}">
        <p14:creationId xmlns:p14="http://schemas.microsoft.com/office/powerpoint/2010/main" val="327420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12D5-C68A-46D8-8E82-3EFB8C2620F2}"/>
              </a:ext>
            </a:extLst>
          </p:cNvPr>
          <p:cNvSpPr>
            <a:spLocks noGrp="1"/>
          </p:cNvSpPr>
          <p:nvPr>
            <p:ph type="title"/>
          </p:nvPr>
        </p:nvSpPr>
        <p:spPr/>
        <p:txBody>
          <a:bodyPr/>
          <a:lstStyle/>
          <a:p>
            <a:r>
              <a:rPr lang="en-US" dirty="0"/>
              <a:t>JUST HOW VULNERABLE ARE SLTT SYSTEMS AND NETWORKS?</a:t>
            </a:r>
          </a:p>
        </p:txBody>
      </p:sp>
    </p:spTree>
    <p:extLst>
      <p:ext uri="{BB962C8B-B14F-4D97-AF65-F5344CB8AC3E}">
        <p14:creationId xmlns:p14="http://schemas.microsoft.com/office/powerpoint/2010/main" val="67000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r>
              <a:rPr lang="en-US" altLang="en-US" sz="4400" dirty="0">
                <a:latin typeface="Franklin Gothic Medium" panose="020B0603020102020204" pitchFamily="34" charset="0"/>
              </a:rPr>
              <a:t>FY2021 Results for SLTT Entities</a:t>
            </a:r>
          </a:p>
        </p:txBody>
      </p:sp>
      <p:sp>
        <p:nvSpPr>
          <p:cNvPr id="6" name="Text Placeholder 4"/>
          <p:cNvSpPr>
            <a:spLocks noGrp="1"/>
          </p:cNvSpPr>
          <p:nvPr>
            <p:ph sz="half" idx="4294967295"/>
          </p:nvPr>
        </p:nvSpPr>
        <p:spPr bwMode="auto">
          <a:xfrm>
            <a:off x="728449" y="1447227"/>
            <a:ext cx="9811213" cy="3910836"/>
          </a:xfrm>
          <a:prstGeom prst="homePlate">
            <a:avLst>
              <a:gd name="adj" fmla="val 0"/>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82880" tIns="182880" rIns="182880" bIns="182880" numCol="1" rtlCol="0" anchor="t" anchorCtr="0" compatLnSpc="1">
            <a:prstTxWarp prst="textNoShape">
              <a:avLst/>
            </a:prstTxWarp>
          </a:bodyPr>
          <a:lstStyle/>
          <a:p>
            <a:pPr marL="0" lvl="1" indent="0">
              <a:buClr>
                <a:srgbClr val="5A5B5D"/>
              </a:buClr>
              <a:buNone/>
              <a:defRPr/>
            </a:pPr>
            <a:r>
              <a:rPr lang="en-US" sz="2500" dirty="0">
                <a:solidFill>
                  <a:schemeClr val="bg1"/>
                </a:solidFill>
                <a:latin typeface="Arial" pitchFamily="34" charset="0"/>
                <a:ea typeface="Arial Unicode MS"/>
                <a:cs typeface="Arial" pitchFamily="34" charset="0"/>
              </a:rPr>
              <a:t>CISA collected data and information from:</a:t>
            </a:r>
          </a:p>
          <a:p>
            <a:pPr marL="681038" lvl="2" indent="-342900">
              <a:buClr>
                <a:srgbClr val="5A5B5D"/>
              </a:buClr>
              <a:defRPr/>
            </a:pPr>
            <a:r>
              <a:rPr lang="en-US" sz="2500" b="1" dirty="0">
                <a:solidFill>
                  <a:srgbClr val="005288"/>
                </a:solidFill>
                <a:latin typeface="Arial" pitchFamily="34" charset="0"/>
                <a:ea typeface="Arial Unicode MS"/>
                <a:cs typeface="Arial" pitchFamily="34" charset="0"/>
              </a:rPr>
              <a:t>1,115</a:t>
            </a:r>
            <a:r>
              <a:rPr lang="en-US" sz="2500" dirty="0">
                <a:solidFill>
                  <a:srgbClr val="005288"/>
                </a:solidFill>
                <a:latin typeface="Arial" pitchFamily="34" charset="0"/>
                <a:ea typeface="Arial Unicode MS"/>
                <a:cs typeface="Arial" pitchFamily="34" charset="0"/>
              </a:rPr>
              <a:t> </a:t>
            </a:r>
            <a:r>
              <a:rPr lang="en-US" sz="2500" dirty="0">
                <a:solidFill>
                  <a:schemeClr val="bg1"/>
                </a:solidFill>
                <a:latin typeface="Arial" pitchFamily="34" charset="0"/>
                <a:ea typeface="Arial Unicode MS"/>
                <a:cs typeface="Arial" pitchFamily="34" charset="0"/>
              </a:rPr>
              <a:t>enrolled in Cyber Hygiene (</a:t>
            </a:r>
            <a:r>
              <a:rPr lang="en-US" sz="2500" dirty="0" err="1">
                <a:solidFill>
                  <a:schemeClr val="bg1"/>
                </a:solidFill>
                <a:latin typeface="Arial" pitchFamily="34" charset="0"/>
                <a:ea typeface="Arial Unicode MS"/>
                <a:cs typeface="Arial" pitchFamily="34" charset="0"/>
              </a:rPr>
              <a:t>CyHy</a:t>
            </a:r>
            <a:r>
              <a:rPr lang="en-US" sz="2500" dirty="0">
                <a:solidFill>
                  <a:schemeClr val="bg1"/>
                </a:solidFill>
                <a:latin typeface="Arial" pitchFamily="34" charset="0"/>
                <a:ea typeface="Arial Unicode MS"/>
                <a:cs typeface="Arial" pitchFamily="34" charset="0"/>
              </a:rPr>
              <a:t>) Vulnerability Scanning</a:t>
            </a:r>
          </a:p>
          <a:p>
            <a:pPr marL="1370013" lvl="4" indent="-342900">
              <a:buClr>
                <a:srgbClr val="5A5B5D"/>
              </a:buClr>
              <a:defRPr/>
            </a:pPr>
            <a:r>
              <a:rPr lang="en-US" sz="2300" dirty="0">
                <a:solidFill>
                  <a:schemeClr val="bg1"/>
                </a:solidFill>
                <a:latin typeface="Arial" pitchFamily="34" charset="0"/>
                <a:ea typeface="Arial Unicode MS"/>
                <a:cs typeface="Arial" pitchFamily="34" charset="0"/>
              </a:rPr>
              <a:t>167 – State</a:t>
            </a:r>
          </a:p>
          <a:p>
            <a:pPr marL="1370013" lvl="4" indent="-342900">
              <a:buClr>
                <a:srgbClr val="5A5B5D"/>
              </a:buClr>
              <a:defRPr/>
            </a:pPr>
            <a:r>
              <a:rPr lang="en-US" sz="2300" dirty="0">
                <a:solidFill>
                  <a:schemeClr val="bg1"/>
                </a:solidFill>
                <a:latin typeface="Arial" pitchFamily="34" charset="0"/>
                <a:ea typeface="Arial Unicode MS"/>
                <a:cs typeface="Arial" pitchFamily="34" charset="0"/>
              </a:rPr>
              <a:t>939 – Local</a:t>
            </a:r>
          </a:p>
          <a:p>
            <a:pPr marL="1370013" lvl="4" indent="-342900">
              <a:buClr>
                <a:srgbClr val="5A5B5D"/>
              </a:buClr>
              <a:defRPr/>
            </a:pPr>
            <a:r>
              <a:rPr lang="en-US" sz="2300" dirty="0">
                <a:solidFill>
                  <a:schemeClr val="bg1"/>
                </a:solidFill>
                <a:latin typeface="Arial" pitchFamily="34" charset="0"/>
                <a:ea typeface="Arial Unicode MS"/>
                <a:cs typeface="Arial" pitchFamily="34" charset="0"/>
              </a:rPr>
              <a:t>6 – Tribal</a:t>
            </a:r>
          </a:p>
          <a:p>
            <a:pPr marL="1370013" lvl="4" indent="-342900">
              <a:buClr>
                <a:srgbClr val="5A5B5D"/>
              </a:buClr>
              <a:defRPr/>
            </a:pPr>
            <a:r>
              <a:rPr lang="en-US" sz="2300" dirty="0">
                <a:solidFill>
                  <a:schemeClr val="bg1"/>
                </a:solidFill>
                <a:latin typeface="Arial" pitchFamily="34" charset="0"/>
                <a:ea typeface="Arial Unicode MS"/>
                <a:cs typeface="Arial" pitchFamily="34" charset="0"/>
              </a:rPr>
              <a:t>3 – Territorial</a:t>
            </a:r>
          </a:p>
          <a:p>
            <a:pPr marL="681038" lvl="2" indent="-342900">
              <a:buClr>
                <a:srgbClr val="5A5B5D"/>
              </a:buClr>
              <a:defRPr/>
            </a:pPr>
            <a:r>
              <a:rPr lang="en-US" sz="2500" b="1" dirty="0">
                <a:solidFill>
                  <a:srgbClr val="005288"/>
                </a:solidFill>
                <a:latin typeface="Arial" pitchFamily="34" charset="0"/>
                <a:ea typeface="Arial Unicode MS"/>
                <a:cs typeface="Arial" pitchFamily="34" charset="0"/>
              </a:rPr>
              <a:t>281</a:t>
            </a:r>
            <a:r>
              <a:rPr lang="en-US" sz="2500" dirty="0">
                <a:solidFill>
                  <a:schemeClr val="bg1"/>
                </a:solidFill>
                <a:latin typeface="Arial" pitchFamily="34" charset="0"/>
                <a:ea typeface="Arial Unicode MS"/>
                <a:cs typeface="Arial" pitchFamily="34" charset="0"/>
              </a:rPr>
              <a:t> entities enrolled in Web Application Scanning (WAS)</a:t>
            </a:r>
          </a:p>
          <a:p>
            <a:pPr marL="681038" lvl="2" indent="-342900">
              <a:buClr>
                <a:srgbClr val="5A5B5D"/>
              </a:buClr>
              <a:defRPr/>
            </a:pPr>
            <a:r>
              <a:rPr lang="en-US" sz="2500" b="1" dirty="0">
                <a:solidFill>
                  <a:srgbClr val="005288"/>
                </a:solidFill>
                <a:latin typeface="Arial" pitchFamily="34" charset="0"/>
                <a:ea typeface="Arial Unicode MS"/>
                <a:cs typeface="Arial" pitchFamily="34" charset="0"/>
              </a:rPr>
              <a:t>195</a:t>
            </a:r>
            <a:r>
              <a:rPr lang="en-US" sz="2500" dirty="0">
                <a:solidFill>
                  <a:schemeClr val="bg1"/>
                </a:solidFill>
                <a:latin typeface="Arial" pitchFamily="34" charset="0"/>
                <a:ea typeface="Arial Unicode MS"/>
                <a:cs typeface="Arial" pitchFamily="34" charset="0"/>
              </a:rPr>
              <a:t> cybersecurity assessments</a:t>
            </a:r>
          </a:p>
        </p:txBody>
      </p:sp>
      <p:pic>
        <p:nvPicPr>
          <p:cNvPr id="5" name="Picture 4">
            <a:extLst>
              <a:ext uri="{FF2B5EF4-FFF2-40B4-BE49-F238E27FC236}">
                <a16:creationId xmlns:a16="http://schemas.microsoft.com/office/drawing/2014/main" id="{0FE85696-60B4-4E5D-B834-47D48318AA47}"/>
              </a:ext>
            </a:extLst>
          </p:cNvPr>
          <p:cNvPicPr>
            <a:picLocks noChangeAspect="1"/>
          </p:cNvPicPr>
          <p:nvPr/>
        </p:nvPicPr>
        <p:blipFill>
          <a:blip r:embed="rId3"/>
          <a:stretch>
            <a:fillRect/>
          </a:stretch>
        </p:blipFill>
        <p:spPr>
          <a:xfrm>
            <a:off x="9694086" y="1324953"/>
            <a:ext cx="1769465" cy="482582"/>
          </a:xfrm>
          <a:prstGeom prst="rect">
            <a:avLst/>
          </a:prstGeom>
        </p:spPr>
      </p:pic>
    </p:spTree>
    <p:extLst>
      <p:ext uri="{BB962C8B-B14F-4D97-AF65-F5344CB8AC3E}">
        <p14:creationId xmlns:p14="http://schemas.microsoft.com/office/powerpoint/2010/main" val="157393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r>
              <a:rPr lang="en-US" altLang="en-US" sz="4400" dirty="0">
                <a:latin typeface="Franklin Gothic Medium" panose="020B0603020102020204" pitchFamily="34" charset="0"/>
              </a:rPr>
              <a:t>FY2021 Results for SLTT Entities</a:t>
            </a:r>
          </a:p>
        </p:txBody>
      </p:sp>
      <p:pic>
        <p:nvPicPr>
          <p:cNvPr id="3" name="Picture 2">
            <a:extLst>
              <a:ext uri="{FF2B5EF4-FFF2-40B4-BE49-F238E27FC236}">
                <a16:creationId xmlns:a16="http://schemas.microsoft.com/office/drawing/2014/main" id="{5B876C2E-7774-4F2B-A21B-380706523D61}"/>
              </a:ext>
            </a:extLst>
          </p:cNvPr>
          <p:cNvPicPr>
            <a:picLocks noChangeAspect="1"/>
          </p:cNvPicPr>
          <p:nvPr/>
        </p:nvPicPr>
        <p:blipFill rotWithShape="1">
          <a:blip r:embed="rId3"/>
          <a:srcRect b="6167"/>
          <a:stretch/>
        </p:blipFill>
        <p:spPr>
          <a:xfrm>
            <a:off x="1315453" y="1345532"/>
            <a:ext cx="9576863" cy="4546779"/>
          </a:xfrm>
          <a:prstGeom prst="rect">
            <a:avLst/>
          </a:prstGeom>
        </p:spPr>
      </p:pic>
      <p:pic>
        <p:nvPicPr>
          <p:cNvPr id="7" name="Picture 6">
            <a:extLst>
              <a:ext uri="{FF2B5EF4-FFF2-40B4-BE49-F238E27FC236}">
                <a16:creationId xmlns:a16="http://schemas.microsoft.com/office/drawing/2014/main" id="{59DD1C26-EB36-4FDC-A15C-15DD06D332C8}"/>
              </a:ext>
            </a:extLst>
          </p:cNvPr>
          <p:cNvPicPr>
            <a:picLocks noChangeAspect="1"/>
          </p:cNvPicPr>
          <p:nvPr/>
        </p:nvPicPr>
        <p:blipFill>
          <a:blip r:embed="rId4"/>
          <a:stretch>
            <a:fillRect/>
          </a:stretch>
        </p:blipFill>
        <p:spPr>
          <a:xfrm>
            <a:off x="9885471" y="1324953"/>
            <a:ext cx="1769465" cy="482582"/>
          </a:xfrm>
          <a:prstGeom prst="rect">
            <a:avLst/>
          </a:prstGeom>
        </p:spPr>
      </p:pic>
    </p:spTree>
    <p:extLst>
      <p:ext uri="{BB962C8B-B14F-4D97-AF65-F5344CB8AC3E}">
        <p14:creationId xmlns:p14="http://schemas.microsoft.com/office/powerpoint/2010/main" val="1679724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71884A-5068-4CE2-BE76-A99EDEF506C1}"/>
              </a:ext>
            </a:extLst>
          </p:cNvPr>
          <p:cNvSpPr>
            <a:spLocks noGrp="1"/>
          </p:cNvSpPr>
          <p:nvPr>
            <p:ph idx="1"/>
          </p:nvPr>
        </p:nvSpPr>
        <p:spPr>
          <a:xfrm>
            <a:off x="482011" y="1800444"/>
            <a:ext cx="4763386" cy="3898605"/>
          </a:xfrm>
        </p:spPr>
        <p:txBody>
          <a:bodyPr/>
          <a:lstStyle/>
          <a:p>
            <a:r>
              <a:rPr lang="en-US" sz="2000" dirty="0">
                <a:solidFill>
                  <a:srgbClr val="5A5B5D"/>
                </a:solidFill>
              </a:rPr>
              <a:t>44% percent of all vulnerabilities remained active by the end of FY21</a:t>
            </a:r>
          </a:p>
          <a:p>
            <a:pPr lvl="1"/>
            <a:r>
              <a:rPr lang="en-US" sz="2000" i="0" u="none" strike="noStrike" baseline="0" dirty="0">
                <a:solidFill>
                  <a:srgbClr val="5A5B5D"/>
                </a:solidFill>
              </a:rPr>
              <a:t>Some vulnerabilities were active for more than two years, up to five years </a:t>
            </a:r>
          </a:p>
          <a:p>
            <a:r>
              <a:rPr lang="en-US" sz="2000" i="0" u="none" strike="noStrike" baseline="0" dirty="0">
                <a:solidFill>
                  <a:srgbClr val="5A5B5D"/>
                </a:solidFill>
              </a:rPr>
              <a:t>Median </a:t>
            </a:r>
            <a:r>
              <a:rPr lang="en-US" sz="2000" dirty="0">
                <a:solidFill>
                  <a:srgbClr val="5A5B5D"/>
                </a:solidFill>
              </a:rPr>
              <a:t>days to </a:t>
            </a:r>
            <a:r>
              <a:rPr lang="en-US" sz="2000" i="0" u="none" strike="noStrike" baseline="0" dirty="0">
                <a:solidFill>
                  <a:srgbClr val="5A5B5D"/>
                </a:solidFill>
              </a:rPr>
              <a:t>remediate critical severity vulnerabilities for SLTT entities was </a:t>
            </a:r>
            <a:r>
              <a:rPr lang="en-US" sz="2000" b="1" i="0" u="none" strike="noStrike" baseline="0" dirty="0">
                <a:solidFill>
                  <a:srgbClr val="005288"/>
                </a:solidFill>
              </a:rPr>
              <a:t>1.2 times slower </a:t>
            </a:r>
            <a:r>
              <a:rPr lang="en-US" sz="2000" i="0" u="none" strike="noStrike" baseline="0" dirty="0">
                <a:solidFill>
                  <a:srgbClr val="5A5B5D"/>
                </a:solidFill>
              </a:rPr>
              <a:t>and median days to remediate high severity vulnerabilities was </a:t>
            </a:r>
            <a:r>
              <a:rPr lang="en-US" sz="2000" b="1" i="0" u="none" strike="noStrike" baseline="0" dirty="0">
                <a:solidFill>
                  <a:srgbClr val="005288"/>
                </a:solidFill>
              </a:rPr>
              <a:t>1.9 times slower</a:t>
            </a:r>
            <a:endParaRPr lang="en-US" sz="2000" b="1" dirty="0">
              <a:solidFill>
                <a:srgbClr val="005288"/>
              </a:solidFill>
            </a:endParaRPr>
          </a:p>
        </p:txBody>
      </p:sp>
      <p:sp>
        <p:nvSpPr>
          <p:cNvPr id="3" name="Title 2">
            <a:extLst>
              <a:ext uri="{FF2B5EF4-FFF2-40B4-BE49-F238E27FC236}">
                <a16:creationId xmlns:a16="http://schemas.microsoft.com/office/drawing/2014/main" id="{5E0A1B62-5A4B-43E6-A5D8-95B0AA575798}"/>
              </a:ext>
            </a:extLst>
          </p:cNvPr>
          <p:cNvSpPr>
            <a:spLocks noGrp="1"/>
          </p:cNvSpPr>
          <p:nvPr>
            <p:ph type="ctrTitle"/>
          </p:nvPr>
        </p:nvSpPr>
        <p:spPr/>
        <p:txBody>
          <a:bodyPr/>
          <a:lstStyle/>
          <a:p>
            <a:r>
              <a:rPr lang="en-US" sz="4400" dirty="0">
                <a:latin typeface="Franklin Gothic Medium" panose="020B0603020102020204" pitchFamily="34" charset="0"/>
              </a:rPr>
              <a:t>More SLTT Stats…</a:t>
            </a:r>
          </a:p>
        </p:txBody>
      </p:sp>
      <p:pic>
        <p:nvPicPr>
          <p:cNvPr id="5" name="Picture 4">
            <a:extLst>
              <a:ext uri="{FF2B5EF4-FFF2-40B4-BE49-F238E27FC236}">
                <a16:creationId xmlns:a16="http://schemas.microsoft.com/office/drawing/2014/main" id="{58346B3B-20CB-4B57-B587-3502B7424875}"/>
              </a:ext>
            </a:extLst>
          </p:cNvPr>
          <p:cNvPicPr>
            <a:picLocks noChangeAspect="1"/>
          </p:cNvPicPr>
          <p:nvPr/>
        </p:nvPicPr>
        <p:blipFill>
          <a:blip r:embed="rId2"/>
          <a:stretch>
            <a:fillRect/>
          </a:stretch>
        </p:blipFill>
        <p:spPr>
          <a:xfrm>
            <a:off x="5351722" y="2063606"/>
            <a:ext cx="6745643" cy="2763578"/>
          </a:xfrm>
          <a:prstGeom prst="rect">
            <a:avLst/>
          </a:prstGeom>
        </p:spPr>
      </p:pic>
      <p:pic>
        <p:nvPicPr>
          <p:cNvPr id="6" name="Picture 5">
            <a:extLst>
              <a:ext uri="{FF2B5EF4-FFF2-40B4-BE49-F238E27FC236}">
                <a16:creationId xmlns:a16="http://schemas.microsoft.com/office/drawing/2014/main" id="{13147925-D4BD-41C1-9051-32E5E8F5FE3B}"/>
              </a:ext>
            </a:extLst>
          </p:cNvPr>
          <p:cNvPicPr>
            <a:picLocks noChangeAspect="1"/>
          </p:cNvPicPr>
          <p:nvPr/>
        </p:nvPicPr>
        <p:blipFill>
          <a:blip r:embed="rId3"/>
          <a:stretch>
            <a:fillRect/>
          </a:stretch>
        </p:blipFill>
        <p:spPr>
          <a:xfrm>
            <a:off x="9694086" y="1324953"/>
            <a:ext cx="1769465" cy="482582"/>
          </a:xfrm>
          <a:prstGeom prst="rect">
            <a:avLst/>
          </a:prstGeom>
        </p:spPr>
      </p:pic>
    </p:spTree>
    <p:extLst>
      <p:ext uri="{BB962C8B-B14F-4D97-AF65-F5344CB8AC3E}">
        <p14:creationId xmlns:p14="http://schemas.microsoft.com/office/powerpoint/2010/main" val="249840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12D5-C68A-46D8-8E82-3EFB8C2620F2}"/>
              </a:ext>
            </a:extLst>
          </p:cNvPr>
          <p:cNvSpPr>
            <a:spLocks noGrp="1"/>
          </p:cNvSpPr>
          <p:nvPr>
            <p:ph type="title"/>
          </p:nvPr>
        </p:nvSpPr>
        <p:spPr/>
        <p:txBody>
          <a:bodyPr/>
          <a:lstStyle/>
          <a:p>
            <a:r>
              <a:rPr lang="en-US" dirty="0"/>
              <a:t>SHIFT </a:t>
            </a:r>
            <a:r>
              <a:rPr lang="en-US"/>
              <a:t>IN MINDSET: </a:t>
            </a:r>
            <a:r>
              <a:rPr lang="en-US" dirty="0"/>
              <a:t>“NOT IF, BUT WHEN”</a:t>
            </a:r>
          </a:p>
        </p:txBody>
      </p:sp>
    </p:spTree>
    <p:extLst>
      <p:ext uri="{BB962C8B-B14F-4D97-AF65-F5344CB8AC3E}">
        <p14:creationId xmlns:p14="http://schemas.microsoft.com/office/powerpoint/2010/main" val="2333699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F745E98-6E28-4BC7-9930-7166009EE02D}"/>
              </a:ext>
            </a:extLst>
          </p:cNvPr>
          <p:cNvSpPr txBox="1">
            <a:spLocks/>
          </p:cNvSpPr>
          <p:nvPr/>
        </p:nvSpPr>
        <p:spPr>
          <a:xfrm>
            <a:off x="152400" y="152400"/>
            <a:ext cx="12192000" cy="1143000"/>
          </a:xfrm>
          <a:prstGeom prst="rect">
            <a:avLst/>
          </a:prstGeom>
          <a:noFill/>
        </p:spPr>
        <p:txBody>
          <a:bodyPr lIns="640080" tIns="274320" bIns="91440"/>
          <a:lstStyle>
            <a:lvl1pPr algn="l" rtl="0" eaLnBrk="1" fontAlgn="base" hangingPunct="1">
              <a:spcBef>
                <a:spcPct val="0"/>
              </a:spcBef>
              <a:spcAft>
                <a:spcPct val="0"/>
              </a:spcAft>
              <a:defRPr sz="4400" b="1">
                <a:solidFill>
                  <a:srgbClr val="005288"/>
                </a:solidFill>
                <a:latin typeface="Franklin Gothic Medium" panose="020B06030201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b="0" kern="0" dirty="0"/>
              <a:t>Build a Cyber Resilient Organization</a:t>
            </a:r>
          </a:p>
        </p:txBody>
      </p:sp>
      <p:sp>
        <p:nvSpPr>
          <p:cNvPr id="5" name="Content Placeholder 2"/>
          <p:cNvSpPr txBox="1">
            <a:spLocks/>
          </p:cNvSpPr>
          <p:nvPr/>
        </p:nvSpPr>
        <p:spPr>
          <a:xfrm>
            <a:off x="709621" y="1295400"/>
            <a:ext cx="8674100" cy="2971800"/>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ＭＳ Ｐゴシック" charset="-128"/>
                <a:cs typeface="ＭＳ Ｐゴシック" charset="-128"/>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ea typeface="ＭＳ Ｐゴシック" pitchFamily="-109" charset="-128"/>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ea typeface="ＭＳ Ｐゴシック" pitchFamily="-109" charset="-128"/>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ea typeface="ＭＳ Ｐゴシック" pitchFamily="-109" charset="-128"/>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ea typeface="ＭＳ Ｐゴシック" pitchFamily="-109" charset="-128"/>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spcBef>
                <a:spcPct val="30000"/>
              </a:spcBef>
              <a:spcAft>
                <a:spcPct val="30000"/>
              </a:spcAft>
              <a:buSzPct val="70000"/>
              <a:buNone/>
              <a:defRPr/>
            </a:pPr>
            <a:endParaRPr lang="en-US" sz="2000" i="1" kern="0" dirty="0">
              <a:solidFill>
                <a:srgbClr val="5A5B5D"/>
              </a:solidFill>
            </a:endParaRPr>
          </a:p>
          <a:p>
            <a:pPr marL="0" indent="0">
              <a:spcBef>
                <a:spcPct val="30000"/>
              </a:spcBef>
              <a:spcAft>
                <a:spcPct val="30000"/>
              </a:spcAft>
              <a:buSzPct val="70000"/>
              <a:buNone/>
              <a:defRPr/>
            </a:pPr>
            <a:r>
              <a:rPr lang="en-US" sz="2000" i="1" kern="0" dirty="0">
                <a:solidFill>
                  <a:srgbClr val="5A5B5D"/>
                </a:solidFill>
              </a:rPr>
              <a:t>“… the ability to prepare for and adapt to changing conditions and withstand and recover rapidly from disruptions. Resilience includes the ability to withstand and recover from deliberate attacks, accidents, or naturally occurring threats or incidents…”</a:t>
            </a:r>
          </a:p>
          <a:p>
            <a:pPr marL="0" indent="0" algn="r">
              <a:spcBef>
                <a:spcPct val="30000"/>
              </a:spcBef>
              <a:spcAft>
                <a:spcPct val="30000"/>
              </a:spcAft>
              <a:buSzPct val="70000"/>
              <a:buNone/>
              <a:defRPr/>
            </a:pPr>
            <a:r>
              <a:rPr lang="en-US" sz="2000" b="1" i="1" kern="0" dirty="0">
                <a:solidFill>
                  <a:srgbClr val="5A5B5D"/>
                </a:solidFill>
              </a:rPr>
              <a:t> </a:t>
            </a:r>
            <a:r>
              <a:rPr lang="en-US" sz="1800" kern="0" dirty="0">
                <a:solidFill>
                  <a:srgbClr val="5A5B5D"/>
                </a:solidFill>
              </a:rPr>
              <a:t>- Presidential Policy Directive 21</a:t>
            </a:r>
            <a:br>
              <a:rPr lang="en-US" sz="1800" kern="0" dirty="0">
                <a:solidFill>
                  <a:srgbClr val="5A5B5D"/>
                </a:solidFill>
              </a:rPr>
            </a:br>
            <a:r>
              <a:rPr lang="en-US" sz="1800" kern="0" dirty="0">
                <a:solidFill>
                  <a:srgbClr val="5A5B5D"/>
                </a:solidFill>
              </a:rPr>
              <a:t>February 12, 2013</a:t>
            </a:r>
            <a:endParaRPr lang="en-US" sz="1800" dirty="0">
              <a:solidFill>
                <a:srgbClr val="5A5B5D"/>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5400000">
            <a:off x="9058132" y="1673279"/>
            <a:ext cx="2777837" cy="2152824"/>
          </a:xfrm>
          <a:prstGeom prst="roundRect">
            <a:avLst>
              <a:gd name="adj" fmla="val 15287"/>
            </a:avLst>
          </a:prstGeom>
          <a:solidFill>
            <a:srgbClr val="FFFFFF">
              <a:shade val="85000"/>
            </a:srgbClr>
          </a:solidFill>
          <a:ln>
            <a:noFill/>
          </a:ln>
          <a:effectLst/>
        </p:spPr>
      </p:pic>
      <p:graphicFrame>
        <p:nvGraphicFramePr>
          <p:cNvPr id="7" name="object 6"/>
          <p:cNvGraphicFramePr>
            <a:graphicFrameLocks noGrp="1"/>
          </p:cNvGraphicFramePr>
          <p:nvPr>
            <p:extLst>
              <p:ext uri="{D42A27DB-BD31-4B8C-83A1-F6EECF244321}">
                <p14:modId xmlns:p14="http://schemas.microsoft.com/office/powerpoint/2010/main" val="2653184089"/>
              </p:ext>
            </p:extLst>
          </p:nvPr>
        </p:nvGraphicFramePr>
        <p:xfrm>
          <a:off x="1976236" y="4461163"/>
          <a:ext cx="7086600" cy="1273231"/>
        </p:xfrm>
        <a:graphic>
          <a:graphicData uri="http://schemas.openxmlformats.org/drawingml/2006/table">
            <a:tbl>
              <a:tblPr firstRow="1" bandRow="1">
                <a:tableStyleId>{2D5ABB26-0587-4C30-8999-92F81FD0307C}</a:tableStyleId>
              </a:tblPr>
              <a:tblGrid>
                <a:gridCol w="3295206">
                  <a:extLst>
                    <a:ext uri="{9D8B030D-6E8A-4147-A177-3AD203B41FA5}">
                      <a16:colId xmlns:a16="http://schemas.microsoft.com/office/drawing/2014/main" val="20000"/>
                    </a:ext>
                  </a:extLst>
                </a:gridCol>
                <a:gridCol w="3791394">
                  <a:extLst>
                    <a:ext uri="{9D8B030D-6E8A-4147-A177-3AD203B41FA5}">
                      <a16:colId xmlns:a16="http://schemas.microsoft.com/office/drawing/2014/main" val="20001"/>
                    </a:ext>
                  </a:extLst>
                </a:gridCol>
              </a:tblGrid>
              <a:tr h="638451">
                <a:tc>
                  <a:txBody>
                    <a:bodyPr/>
                    <a:lstStyle/>
                    <a:p>
                      <a:pPr marL="561340" algn="l">
                        <a:lnSpc>
                          <a:spcPct val="100000"/>
                        </a:lnSpc>
                      </a:pPr>
                      <a:r>
                        <a:rPr sz="2000" b="1" dirty="0">
                          <a:solidFill>
                            <a:schemeClr val="tx1"/>
                          </a:solidFill>
                          <a:latin typeface="Arial"/>
                          <a:cs typeface="Arial"/>
                        </a:rPr>
                        <a:t>Protect </a:t>
                      </a:r>
                      <a:r>
                        <a:rPr sz="2000" b="1" spc="5" dirty="0">
                          <a:solidFill>
                            <a:schemeClr val="tx1"/>
                          </a:solidFill>
                          <a:latin typeface="Arial"/>
                          <a:cs typeface="Arial"/>
                        </a:rPr>
                        <a:t>(</a:t>
                      </a:r>
                      <a:r>
                        <a:rPr sz="2000" b="1" dirty="0">
                          <a:solidFill>
                            <a:schemeClr val="tx1"/>
                          </a:solidFill>
                          <a:latin typeface="Arial"/>
                          <a:cs typeface="Arial"/>
                        </a:rPr>
                        <a:t>S</a:t>
                      </a:r>
                      <a:r>
                        <a:rPr sz="2000" b="1" spc="-10" dirty="0">
                          <a:solidFill>
                            <a:schemeClr val="tx1"/>
                          </a:solidFill>
                          <a:latin typeface="Arial"/>
                          <a:cs typeface="Arial"/>
                        </a:rPr>
                        <a:t>e</a:t>
                      </a:r>
                      <a:r>
                        <a:rPr sz="2000" b="1" dirty="0">
                          <a:solidFill>
                            <a:schemeClr val="tx1"/>
                          </a:solidFill>
                          <a:latin typeface="Arial"/>
                          <a:cs typeface="Arial"/>
                        </a:rPr>
                        <a:t>curit</a:t>
                      </a:r>
                      <a:r>
                        <a:rPr sz="2000" b="1" spc="-20" dirty="0">
                          <a:solidFill>
                            <a:schemeClr val="tx1"/>
                          </a:solidFill>
                          <a:latin typeface="Arial"/>
                          <a:cs typeface="Arial"/>
                        </a:rPr>
                        <a:t>y</a:t>
                      </a:r>
                      <a:r>
                        <a:rPr sz="2000" b="1" dirty="0">
                          <a:solidFill>
                            <a:schemeClr val="tx1"/>
                          </a:solidFill>
                          <a:latin typeface="Arial"/>
                          <a:cs typeface="Arial"/>
                        </a:rPr>
                        <a:t>)</a:t>
                      </a:r>
                      <a:r>
                        <a:rPr lang="en-US" sz="2000" b="1" dirty="0">
                          <a:solidFill>
                            <a:schemeClr val="tx1"/>
                          </a:solidFill>
                          <a:latin typeface="Arial"/>
                          <a:cs typeface="Arial"/>
                        </a:rPr>
                        <a:t> </a:t>
                      </a:r>
                      <a:endParaRPr sz="2000" dirty="0">
                        <a:solidFill>
                          <a:schemeClr val="tx1"/>
                        </a:solidFill>
                        <a:latin typeface="Arial"/>
                        <a:cs typeface="Arial"/>
                      </a:endParaRPr>
                    </a:p>
                  </a:txBody>
                  <a:tcPr marL="118872" marR="118872" marT="118872" marB="118872"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288"/>
                    </a:solidFill>
                  </a:tcPr>
                </a:tc>
                <a:tc>
                  <a:txBody>
                    <a:bodyPr/>
                    <a:lstStyle/>
                    <a:p>
                      <a:pPr marL="384810" algn="l">
                        <a:lnSpc>
                          <a:spcPct val="100000"/>
                        </a:lnSpc>
                      </a:pPr>
                      <a:r>
                        <a:rPr sz="2000" b="1" dirty="0">
                          <a:solidFill>
                            <a:schemeClr val="tx1"/>
                          </a:solidFill>
                          <a:latin typeface="Arial"/>
                          <a:cs typeface="Arial"/>
                        </a:rPr>
                        <a:t>Su</a:t>
                      </a:r>
                      <a:r>
                        <a:rPr sz="2000" b="1" spc="-10" dirty="0">
                          <a:solidFill>
                            <a:schemeClr val="tx1"/>
                          </a:solidFill>
                          <a:latin typeface="Arial"/>
                          <a:cs typeface="Arial"/>
                        </a:rPr>
                        <a:t>s</a:t>
                      </a:r>
                      <a:r>
                        <a:rPr sz="2000" b="1" dirty="0">
                          <a:solidFill>
                            <a:schemeClr val="tx1"/>
                          </a:solidFill>
                          <a:latin typeface="Arial"/>
                          <a:cs typeface="Arial"/>
                        </a:rPr>
                        <a:t>tain (Continuit</a:t>
                      </a:r>
                      <a:r>
                        <a:rPr sz="2000" b="1" spc="-30" dirty="0">
                          <a:solidFill>
                            <a:schemeClr val="tx1"/>
                          </a:solidFill>
                          <a:latin typeface="Arial"/>
                          <a:cs typeface="Arial"/>
                        </a:rPr>
                        <a:t>y</a:t>
                      </a:r>
                      <a:r>
                        <a:rPr sz="2000" b="1" dirty="0">
                          <a:solidFill>
                            <a:schemeClr val="tx1"/>
                          </a:solidFill>
                          <a:latin typeface="Arial"/>
                          <a:cs typeface="Arial"/>
                        </a:rPr>
                        <a:t>)</a:t>
                      </a:r>
                      <a:endParaRPr sz="2000" dirty="0">
                        <a:solidFill>
                          <a:schemeClr val="tx1"/>
                        </a:solidFill>
                        <a:latin typeface="Arial"/>
                        <a:cs typeface="Arial"/>
                      </a:endParaRPr>
                    </a:p>
                  </a:txBody>
                  <a:tcPr marL="118872" marR="118872" marT="118872" marB="118872"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288"/>
                    </a:solidFill>
                  </a:tcPr>
                </a:tc>
                <a:extLst>
                  <a:ext uri="{0D108BD9-81ED-4DB2-BD59-A6C34878D82A}">
                    <a16:rowId xmlns:a16="http://schemas.microsoft.com/office/drawing/2014/main" val="10000"/>
                  </a:ext>
                </a:extLst>
              </a:tr>
              <a:tr h="634780">
                <a:tc>
                  <a:txBody>
                    <a:bodyPr/>
                    <a:lstStyle/>
                    <a:p>
                      <a:pPr marL="374015" algn="l">
                        <a:lnSpc>
                          <a:spcPct val="100000"/>
                        </a:lnSpc>
                      </a:pPr>
                      <a:r>
                        <a:rPr sz="2000" b="1" dirty="0">
                          <a:solidFill>
                            <a:schemeClr val="tx1"/>
                          </a:solidFill>
                          <a:latin typeface="Arial"/>
                          <a:cs typeface="Arial"/>
                        </a:rPr>
                        <a:t>P</a:t>
                      </a:r>
                      <a:r>
                        <a:rPr sz="2000" b="1" spc="-10" dirty="0">
                          <a:solidFill>
                            <a:schemeClr val="tx1"/>
                          </a:solidFill>
                          <a:latin typeface="Arial"/>
                          <a:cs typeface="Arial"/>
                        </a:rPr>
                        <a:t>e</a:t>
                      </a:r>
                      <a:r>
                        <a:rPr sz="2000" b="1" dirty="0">
                          <a:solidFill>
                            <a:schemeClr val="tx1"/>
                          </a:solidFill>
                          <a:latin typeface="Arial"/>
                          <a:cs typeface="Arial"/>
                        </a:rPr>
                        <a:t>rform (Cap</a:t>
                      </a:r>
                      <a:r>
                        <a:rPr sz="2000" b="1" spc="-10" dirty="0">
                          <a:solidFill>
                            <a:schemeClr val="tx1"/>
                          </a:solidFill>
                          <a:latin typeface="Arial"/>
                          <a:cs typeface="Arial"/>
                        </a:rPr>
                        <a:t>a</a:t>
                      </a:r>
                      <a:r>
                        <a:rPr sz="2000" b="1" dirty="0">
                          <a:solidFill>
                            <a:schemeClr val="tx1"/>
                          </a:solidFill>
                          <a:latin typeface="Arial"/>
                          <a:cs typeface="Arial"/>
                        </a:rPr>
                        <a:t>bil</a:t>
                      </a:r>
                      <a:r>
                        <a:rPr sz="2000" b="1" spc="5" dirty="0">
                          <a:solidFill>
                            <a:schemeClr val="tx1"/>
                          </a:solidFill>
                          <a:latin typeface="Arial"/>
                          <a:cs typeface="Arial"/>
                        </a:rPr>
                        <a:t>i</a:t>
                      </a:r>
                      <a:r>
                        <a:rPr sz="2000" b="1" dirty="0">
                          <a:solidFill>
                            <a:schemeClr val="tx1"/>
                          </a:solidFill>
                          <a:latin typeface="Arial"/>
                          <a:cs typeface="Arial"/>
                        </a:rPr>
                        <a:t>t</a:t>
                      </a:r>
                      <a:r>
                        <a:rPr sz="2000" b="1" spc="-25" dirty="0">
                          <a:solidFill>
                            <a:schemeClr val="tx1"/>
                          </a:solidFill>
                          <a:latin typeface="Arial"/>
                          <a:cs typeface="Arial"/>
                        </a:rPr>
                        <a:t>y</a:t>
                      </a:r>
                      <a:r>
                        <a:rPr sz="2000" b="1" dirty="0">
                          <a:solidFill>
                            <a:schemeClr val="tx1"/>
                          </a:solidFill>
                          <a:latin typeface="Arial"/>
                          <a:cs typeface="Arial"/>
                        </a:rPr>
                        <a:t>)</a:t>
                      </a:r>
                      <a:endParaRPr sz="2000" dirty="0">
                        <a:solidFill>
                          <a:schemeClr val="tx1"/>
                        </a:solidFill>
                        <a:latin typeface="Arial"/>
                        <a:cs typeface="Arial"/>
                      </a:endParaRPr>
                    </a:p>
                  </a:txBody>
                  <a:tcPr marL="118872" marR="118872" marT="118872" marB="118872"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70B2"/>
                    </a:solidFill>
                  </a:tcPr>
                </a:tc>
                <a:tc>
                  <a:txBody>
                    <a:bodyPr/>
                    <a:lstStyle/>
                    <a:p>
                      <a:pPr marL="586105" algn="l">
                        <a:lnSpc>
                          <a:spcPct val="100000"/>
                        </a:lnSpc>
                      </a:pPr>
                      <a:r>
                        <a:rPr sz="2000" b="1" dirty="0">
                          <a:solidFill>
                            <a:schemeClr val="tx1"/>
                          </a:solidFill>
                          <a:latin typeface="Arial"/>
                          <a:cs typeface="Arial"/>
                        </a:rPr>
                        <a:t>R</a:t>
                      </a:r>
                      <a:r>
                        <a:rPr sz="2000" b="1" spc="-10" dirty="0">
                          <a:solidFill>
                            <a:schemeClr val="tx1"/>
                          </a:solidFill>
                          <a:latin typeface="Arial"/>
                          <a:cs typeface="Arial"/>
                        </a:rPr>
                        <a:t>e</a:t>
                      </a:r>
                      <a:r>
                        <a:rPr sz="2000" b="1" dirty="0">
                          <a:solidFill>
                            <a:schemeClr val="tx1"/>
                          </a:solidFill>
                          <a:latin typeface="Arial"/>
                          <a:cs typeface="Arial"/>
                        </a:rPr>
                        <a:t>pe</a:t>
                      </a:r>
                      <a:r>
                        <a:rPr sz="2000" b="1" spc="-10" dirty="0">
                          <a:solidFill>
                            <a:schemeClr val="tx1"/>
                          </a:solidFill>
                          <a:latin typeface="Arial"/>
                          <a:cs typeface="Arial"/>
                        </a:rPr>
                        <a:t>a</a:t>
                      </a:r>
                      <a:r>
                        <a:rPr sz="2000" b="1" dirty="0">
                          <a:solidFill>
                            <a:schemeClr val="tx1"/>
                          </a:solidFill>
                          <a:latin typeface="Arial"/>
                          <a:cs typeface="Arial"/>
                        </a:rPr>
                        <a:t>t</a:t>
                      </a:r>
                      <a:r>
                        <a:rPr sz="2000" b="1" spc="15" dirty="0">
                          <a:solidFill>
                            <a:schemeClr val="tx1"/>
                          </a:solidFill>
                          <a:latin typeface="Arial"/>
                          <a:cs typeface="Arial"/>
                        </a:rPr>
                        <a:t> </a:t>
                      </a:r>
                      <a:r>
                        <a:rPr sz="2000" b="1" dirty="0">
                          <a:solidFill>
                            <a:schemeClr val="tx1"/>
                          </a:solidFill>
                          <a:latin typeface="Arial"/>
                          <a:cs typeface="Arial"/>
                        </a:rPr>
                        <a:t>(</a:t>
                      </a:r>
                      <a:r>
                        <a:rPr sz="2000" b="1" spc="5" dirty="0">
                          <a:solidFill>
                            <a:schemeClr val="tx1"/>
                          </a:solidFill>
                          <a:latin typeface="Arial"/>
                          <a:cs typeface="Arial"/>
                        </a:rPr>
                        <a:t>M</a:t>
                      </a:r>
                      <a:r>
                        <a:rPr sz="2000" b="1" dirty="0">
                          <a:solidFill>
                            <a:schemeClr val="tx1"/>
                          </a:solidFill>
                          <a:latin typeface="Arial"/>
                          <a:cs typeface="Arial"/>
                        </a:rPr>
                        <a:t>aturit</a:t>
                      </a:r>
                      <a:r>
                        <a:rPr sz="2000" b="1" spc="-25" dirty="0">
                          <a:solidFill>
                            <a:schemeClr val="tx1"/>
                          </a:solidFill>
                          <a:latin typeface="Arial"/>
                          <a:cs typeface="Arial"/>
                        </a:rPr>
                        <a:t>y</a:t>
                      </a:r>
                      <a:r>
                        <a:rPr sz="2000" b="1" dirty="0">
                          <a:solidFill>
                            <a:schemeClr val="tx1"/>
                          </a:solidFill>
                          <a:latin typeface="Arial"/>
                          <a:cs typeface="Arial"/>
                        </a:rPr>
                        <a:t>)</a:t>
                      </a:r>
                      <a:endParaRPr sz="2000" dirty="0">
                        <a:solidFill>
                          <a:schemeClr val="tx1"/>
                        </a:solidFill>
                        <a:latin typeface="Arial"/>
                        <a:cs typeface="Arial"/>
                      </a:endParaRPr>
                    </a:p>
                  </a:txBody>
                  <a:tcPr marL="118872" marR="118872" marT="118872" marB="118872"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70B2"/>
                    </a:solidFill>
                  </a:tcPr>
                </a:tc>
                <a:extLst>
                  <a:ext uri="{0D108BD9-81ED-4DB2-BD59-A6C34878D82A}">
                    <a16:rowId xmlns:a16="http://schemas.microsoft.com/office/drawing/2014/main" val="10001"/>
                  </a:ext>
                </a:extLst>
              </a:tr>
            </a:tbl>
          </a:graphicData>
        </a:graphic>
      </p:graphicFrame>
      <p:sp>
        <p:nvSpPr>
          <p:cNvPr id="8" name="Slide Number Placeholder 3">
            <a:extLst>
              <a:ext uri="{FF2B5EF4-FFF2-40B4-BE49-F238E27FC236}">
                <a16:creationId xmlns:a16="http://schemas.microsoft.com/office/drawing/2014/main" id="{D6790BC4-A040-41B2-B347-6426CB916646}"/>
              </a:ext>
            </a:extLst>
          </p:cNvPr>
          <p:cNvSpPr>
            <a:spLocks noGrp="1"/>
          </p:cNvSpPr>
          <p:nvPr>
            <p:ph type="sldNum" sz="quarter" idx="10"/>
          </p:nvPr>
        </p:nvSpPr>
        <p:spPr>
          <a:xfrm>
            <a:off x="11049000" y="6167438"/>
            <a:ext cx="533400" cy="2778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Tree>
    <p:extLst>
      <p:ext uri="{BB962C8B-B14F-4D97-AF65-F5344CB8AC3E}">
        <p14:creationId xmlns:p14="http://schemas.microsoft.com/office/powerpoint/2010/main" val="6813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repeatCount="4000" fill="remove" nodeType="afterEffect">
                                  <p:stCondLst>
                                    <p:cond delay="0"/>
                                  </p:stCondLst>
                                  <p:childTnLst>
                                    <p:animClr clrSpc="rgb" dir="cw">
                                      <p:cBhvr override="childStyle">
                                        <p:cTn id="6" dur="5" accel="50000" autoRev="1" fill="hold" tmFilter="0, 0; .33333, 1; 1, 1">
                                          <p:stCondLst>
                                            <p:cond delay="0"/>
                                          </p:stCondLst>
                                        </p:cTn>
                                        <p:tgtEl>
                                          <p:spTgt spid="6"/>
                                        </p:tgtEl>
                                        <p:attrNameLst>
                                          <p:attrName>style.color</p:attrName>
                                        </p:attrNameLst>
                                      </p:cBhvr>
                                      <p:to>
                                        <a:schemeClr val="accent2"/>
                                      </p:to>
                                    </p:animClr>
                                    <p:animClr clrSpc="rgb" dir="cw">
                                      <p:cBhvr>
                                        <p:cTn id="7" dur="5" accel="50000" autoRev="1" fill="hold" tmFilter="0, 0; .33333, 1; 1, 1">
                                          <p:stCondLst>
                                            <p:cond delay="0"/>
                                          </p:stCondLst>
                                        </p:cTn>
                                        <p:tgtEl>
                                          <p:spTgt spid="6"/>
                                        </p:tgtEl>
                                        <p:attrNameLst>
                                          <p:attrName>fillcolor</p:attrName>
                                        </p:attrNameLst>
                                      </p:cBhvr>
                                      <p:to>
                                        <a:schemeClr val="accent2"/>
                                      </p:to>
                                    </p:animClr>
                                    <p:set>
                                      <p:cBhvr>
                                        <p:cTn id="8" dur="10" fill="hold"/>
                                        <p:tgtEl>
                                          <p:spTgt spid="6"/>
                                        </p:tgtEl>
                                        <p:attrNameLst>
                                          <p:attrName>fill.type</p:attrName>
                                        </p:attrNameLst>
                                      </p:cBhvr>
                                      <p:to>
                                        <p:strVal val="solid"/>
                                      </p:to>
                                    </p:set>
                                    <p:set>
                                      <p:cBhvr>
                                        <p:cTn id="9" dur="10" fill="hold"/>
                                        <p:tgtEl>
                                          <p:spTgt spid="6"/>
                                        </p:tgtEl>
                                        <p:attrNameLst>
                                          <p:attrName>fill.on</p:attrName>
                                        </p:attrNameLst>
                                      </p:cBhvr>
                                      <p:to>
                                        <p:strVal val="true"/>
                                      </p:to>
                                    </p:set>
                                    <p:animScale>
                                      <p:cBhvr>
                                        <p:cTn id="10" dur="5" accel="50000" autoRev="1" fill="hold" tmFilter="0, 0; .33333, 1; 1, 1">
                                          <p:stCondLst>
                                            <p:cond delay="0"/>
                                          </p:stCondLst>
                                        </p:cTn>
                                        <p:tgtEl>
                                          <p:spTgt spid="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C2C1E-8DA1-48E8-924E-B6B51FBF146C}"/>
              </a:ext>
            </a:extLst>
          </p:cNvPr>
          <p:cNvSpPr>
            <a:spLocks noGrp="1"/>
          </p:cNvSpPr>
          <p:nvPr>
            <p:ph idx="1"/>
          </p:nvPr>
        </p:nvSpPr>
        <p:spPr>
          <a:xfrm>
            <a:off x="1052118" y="2324546"/>
            <a:ext cx="10841795" cy="3539309"/>
          </a:xfrm>
        </p:spPr>
        <p:txBody>
          <a:bodyPr/>
          <a:lstStyle/>
          <a:p>
            <a:pPr>
              <a:spcBef>
                <a:spcPts val="605"/>
              </a:spcBef>
            </a:pPr>
            <a:r>
              <a:rPr lang="en-US" sz="2500" dirty="0"/>
              <a:t>The same way we achieve good health.</a:t>
            </a:r>
          </a:p>
          <a:p>
            <a:pPr lvl="1">
              <a:spcBef>
                <a:spcPts val="605"/>
              </a:spcBef>
            </a:pPr>
            <a:r>
              <a:rPr lang="en-US" sz="2500" dirty="0"/>
              <a:t>Exercising, eating right, getting enough sleep, getting routine check-ups, or seeking out specialist to help with specific issues</a:t>
            </a:r>
          </a:p>
          <a:p>
            <a:pPr lvl="1">
              <a:spcBef>
                <a:spcPts val="605"/>
              </a:spcBef>
            </a:pPr>
            <a:r>
              <a:rPr lang="en-US" sz="2500" dirty="0"/>
              <a:t>Avoiding risky behavior whenever possible</a:t>
            </a:r>
          </a:p>
          <a:p>
            <a:pPr marL="347662" lvl="1" indent="0">
              <a:spcBef>
                <a:spcPts val="605"/>
              </a:spcBef>
              <a:buNone/>
            </a:pPr>
            <a:endParaRPr lang="en-US" sz="2500" dirty="0"/>
          </a:p>
          <a:p>
            <a:pPr>
              <a:spcBef>
                <a:spcPts val="605"/>
              </a:spcBef>
            </a:pPr>
            <a:r>
              <a:rPr lang="en-US" sz="2500" dirty="0"/>
              <a:t>Good health </a:t>
            </a:r>
            <a:r>
              <a:rPr lang="en-US" sz="2500" b="1" dirty="0">
                <a:solidFill>
                  <a:srgbClr val="005288"/>
                </a:solidFill>
              </a:rPr>
              <a:t>emerges</a:t>
            </a:r>
            <a:r>
              <a:rPr lang="en-US" sz="2500" dirty="0"/>
              <a:t> from these activities! Similarly, operational resilience </a:t>
            </a:r>
            <a:r>
              <a:rPr lang="en-US" sz="2500" b="1" dirty="0">
                <a:solidFill>
                  <a:srgbClr val="005288"/>
                </a:solidFill>
              </a:rPr>
              <a:t>emerges</a:t>
            </a:r>
            <a:r>
              <a:rPr lang="en-US" sz="2500" dirty="0"/>
              <a:t> from the activities we do. </a:t>
            </a:r>
            <a:endParaRPr lang="en-US" altLang="en-US" sz="2500" dirty="0"/>
          </a:p>
        </p:txBody>
      </p:sp>
      <p:sp>
        <p:nvSpPr>
          <p:cNvPr id="7" name="Rectangle 6">
            <a:extLst>
              <a:ext uri="{FF2B5EF4-FFF2-40B4-BE49-F238E27FC236}">
                <a16:creationId xmlns:a16="http://schemas.microsoft.com/office/drawing/2014/main" id="{8E443A64-443A-4764-825A-15207FC2F86C}"/>
              </a:ext>
            </a:extLst>
          </p:cNvPr>
          <p:cNvSpPr/>
          <p:nvPr/>
        </p:nvSpPr>
        <p:spPr bwMode="auto">
          <a:xfrm>
            <a:off x="0" y="1143000"/>
            <a:ext cx="12192000" cy="779318"/>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07000"/>
              </a:lnSpc>
            </a:pPr>
            <a:r>
              <a:rPr lang="en-US" sz="2000" b="1" dirty="0">
                <a:ea typeface="Calibri" panose="020F0502020204030204" pitchFamily="34" charset="0"/>
                <a:cs typeface="Times New Roman" panose="02020603050405020304" pitchFamily="18" charset="0"/>
              </a:rPr>
              <a:t>Cyber resilience emerges from what we do! We cannot buy it.</a:t>
            </a:r>
          </a:p>
        </p:txBody>
      </p:sp>
      <p:sp>
        <p:nvSpPr>
          <p:cNvPr id="3" name="Title 2">
            <a:extLst>
              <a:ext uri="{FF2B5EF4-FFF2-40B4-BE49-F238E27FC236}">
                <a16:creationId xmlns:a16="http://schemas.microsoft.com/office/drawing/2014/main" id="{BAE1B50A-C622-4A88-BCEA-E7F257AA2453}"/>
              </a:ext>
            </a:extLst>
          </p:cNvPr>
          <p:cNvSpPr>
            <a:spLocks noGrp="1"/>
          </p:cNvSpPr>
          <p:nvPr>
            <p:ph type="ctrTitle"/>
          </p:nvPr>
        </p:nvSpPr>
        <p:spPr/>
        <p:txBody>
          <a:bodyPr/>
          <a:lstStyle/>
          <a:p>
            <a:r>
              <a:rPr lang="en-US" b="0" dirty="0"/>
              <a:t>How Do I Become Cyber Resilient?</a:t>
            </a:r>
          </a:p>
        </p:txBody>
      </p:sp>
      <p:sp>
        <p:nvSpPr>
          <p:cNvPr id="4" name="Slide Number Placeholder 3">
            <a:extLst>
              <a:ext uri="{FF2B5EF4-FFF2-40B4-BE49-F238E27FC236}">
                <a16:creationId xmlns:a16="http://schemas.microsoft.com/office/drawing/2014/main" id="{251E36B3-83D2-49EF-A70F-EACC376EE5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Tree>
    <p:extLst>
      <p:ext uri="{BB962C8B-B14F-4D97-AF65-F5344CB8AC3E}">
        <p14:creationId xmlns:p14="http://schemas.microsoft.com/office/powerpoint/2010/main" val="144490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Placeholder 10"/>
          <p:cNvSpPr>
            <a:spLocks noGrp="1"/>
          </p:cNvSpPr>
          <p:nvPr>
            <p:ph idx="1"/>
          </p:nvPr>
        </p:nvSpPr>
        <p:spPr>
          <a:xfrm>
            <a:off x="1705970" y="2092083"/>
            <a:ext cx="8305800" cy="685801"/>
          </a:xfrm>
          <a:prstGeom prst="rect">
            <a:avLst/>
          </a:prstGeom>
        </p:spPr>
        <p:txBody>
          <a:bodyPr/>
          <a:lstStyle/>
          <a:p>
            <a:pPr lvl="1">
              <a:buClrTx/>
              <a:buFont typeface="Arial" panose="020B0604020202020204" pitchFamily="34" charset="0"/>
              <a:buChar char="•"/>
            </a:pPr>
            <a:r>
              <a:rPr lang="en-US" altLang="en-US" sz="2000" dirty="0">
                <a:solidFill>
                  <a:schemeClr val="bg1"/>
                </a:solidFill>
              </a:rPr>
              <a:t>Identifying and mitigating risks,</a:t>
            </a:r>
          </a:p>
          <a:p>
            <a:pPr lvl="1">
              <a:buClrTx/>
              <a:buFont typeface="Arial" panose="020B0604020202020204" pitchFamily="34" charset="0"/>
              <a:buChar char="•"/>
            </a:pPr>
            <a:r>
              <a:rPr lang="en-US" altLang="en-US" sz="2000" dirty="0">
                <a:solidFill>
                  <a:schemeClr val="bg1"/>
                </a:solidFill>
              </a:rPr>
              <a:t>Planning for and managing vulnerabilities and incidents,</a:t>
            </a:r>
          </a:p>
          <a:p>
            <a:pPr lvl="1">
              <a:buClrTx/>
              <a:buFont typeface="Arial" panose="020B0604020202020204" pitchFamily="34" charset="0"/>
              <a:buChar char="•"/>
            </a:pPr>
            <a:r>
              <a:rPr lang="en-US" altLang="en-US" sz="2000" dirty="0">
                <a:solidFill>
                  <a:schemeClr val="bg1"/>
                </a:solidFill>
              </a:rPr>
              <a:t>Performing service-continuity processes and planning,</a:t>
            </a:r>
          </a:p>
          <a:p>
            <a:pPr lvl="1">
              <a:buClrTx/>
              <a:buFont typeface="Arial" panose="020B0604020202020204" pitchFamily="34" charset="0"/>
              <a:buChar char="•"/>
            </a:pPr>
            <a:r>
              <a:rPr lang="en-US" altLang="en-US" sz="2000" dirty="0">
                <a:solidFill>
                  <a:schemeClr val="bg1"/>
                </a:solidFill>
              </a:rPr>
              <a:t>Managing IT and OT operations,</a:t>
            </a:r>
          </a:p>
          <a:p>
            <a:pPr lvl="1">
              <a:buClrTx/>
              <a:buFont typeface="Arial" panose="020B0604020202020204" pitchFamily="34" charset="0"/>
              <a:buChar char="•"/>
            </a:pPr>
            <a:r>
              <a:rPr lang="en-US" altLang="en-US" sz="2000" dirty="0">
                <a:solidFill>
                  <a:schemeClr val="bg1"/>
                </a:solidFill>
              </a:rPr>
              <a:t>Managing, training, &amp; deploying people,</a:t>
            </a:r>
          </a:p>
          <a:p>
            <a:pPr lvl="1">
              <a:buClrTx/>
              <a:buFont typeface="Arial" panose="020B0604020202020204" pitchFamily="34" charset="0"/>
              <a:buChar char="•"/>
            </a:pPr>
            <a:r>
              <a:rPr lang="en-US" altLang="en-US" sz="2000" dirty="0">
                <a:solidFill>
                  <a:schemeClr val="bg1"/>
                </a:solidFill>
              </a:rPr>
              <a:t>Protecting and securing important assets, </a:t>
            </a:r>
          </a:p>
          <a:p>
            <a:pPr lvl="1">
              <a:buClrTx/>
              <a:buFont typeface="Arial" panose="020B0604020202020204" pitchFamily="34" charset="0"/>
              <a:buChar char="•"/>
            </a:pPr>
            <a:r>
              <a:rPr lang="en-US" altLang="en-US" sz="2000" dirty="0">
                <a:solidFill>
                  <a:schemeClr val="bg1"/>
                </a:solidFill>
              </a:rPr>
              <a:t>Sharing intelligence data and information, and</a:t>
            </a:r>
          </a:p>
          <a:p>
            <a:pPr lvl="1">
              <a:buClrTx/>
              <a:buFont typeface="Arial" panose="020B0604020202020204" pitchFamily="34" charset="0"/>
              <a:buChar char="•"/>
            </a:pPr>
            <a:r>
              <a:rPr lang="en-US" altLang="en-US" sz="2000" dirty="0">
                <a:solidFill>
                  <a:schemeClr val="bg1"/>
                </a:solidFill>
              </a:rPr>
              <a:t>Working with external partners.</a:t>
            </a:r>
          </a:p>
        </p:txBody>
      </p:sp>
      <p:sp>
        <p:nvSpPr>
          <p:cNvPr id="26626" name="Title 1"/>
          <p:cNvSpPr>
            <a:spLocks noGrp="1"/>
          </p:cNvSpPr>
          <p:nvPr>
            <p:ph type="ctrTitle"/>
          </p:nvPr>
        </p:nvSpPr>
        <p:spPr/>
        <p:txBody>
          <a:bodyPr/>
          <a:lstStyle/>
          <a:p>
            <a:r>
              <a:rPr lang="en-US" altLang="en-US" sz="4400" dirty="0">
                <a:latin typeface="Franklin Gothic Medium" panose="020B0603020102020204" pitchFamily="34" charset="0"/>
              </a:rPr>
              <a:t>Operational Resilience in Practice</a:t>
            </a:r>
          </a:p>
        </p:txBody>
      </p:sp>
      <p:sp>
        <p:nvSpPr>
          <p:cNvPr id="6" name="Text Placeholder 4"/>
          <p:cNvSpPr>
            <a:spLocks noGrp="1"/>
          </p:cNvSpPr>
          <p:nvPr>
            <p:ph sz="half" idx="4294967295"/>
          </p:nvPr>
        </p:nvSpPr>
        <p:spPr bwMode="auto">
          <a:xfrm>
            <a:off x="728450" y="1447227"/>
            <a:ext cx="7353300" cy="685800"/>
          </a:xfrm>
          <a:prstGeom prst="homePlate">
            <a:avLst>
              <a:gd name="adj" fmla="val 0"/>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82880" tIns="182880" rIns="182880" bIns="182880" numCol="1" rtlCol="0" anchor="t" anchorCtr="0" compatLnSpc="1">
            <a:prstTxWarp prst="textNoShape">
              <a:avLst/>
            </a:prstTxWarp>
          </a:bodyPr>
          <a:lstStyle/>
          <a:p>
            <a:pPr marL="0" lvl="1" indent="0">
              <a:buClr>
                <a:schemeClr val="accent2"/>
              </a:buClr>
              <a:buNone/>
              <a:defRPr/>
            </a:pPr>
            <a:r>
              <a:rPr lang="en-US" sz="2000" dirty="0">
                <a:solidFill>
                  <a:schemeClr val="bg1"/>
                </a:solidFill>
                <a:latin typeface="Arial" pitchFamily="34" charset="0"/>
                <a:ea typeface="Arial Unicode MS"/>
                <a:cs typeface="Arial" pitchFamily="34" charset="0"/>
              </a:rPr>
              <a:t>Operational resilience emerges from what we do, such as: </a:t>
            </a:r>
          </a:p>
        </p:txBody>
      </p:sp>
    </p:spTree>
    <p:extLst>
      <p:ext uri="{BB962C8B-B14F-4D97-AF65-F5344CB8AC3E}">
        <p14:creationId xmlns:p14="http://schemas.microsoft.com/office/powerpoint/2010/main" val="2441151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6642411" y="1606047"/>
            <a:ext cx="4664926" cy="49638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spcAft>
                <a:spcPct val="0"/>
              </a:spcAft>
              <a:defRPr/>
            </a:pPr>
            <a:r>
              <a:rPr lang="en-US" sz="1600" b="1" dirty="0">
                <a:solidFill>
                  <a:srgbClr val="5A5B5D"/>
                </a:solidFill>
                <a:latin typeface="Arial"/>
              </a:rPr>
              <a:t>Partnership Development</a:t>
            </a:r>
          </a:p>
          <a:p>
            <a:pPr lvl="1" fontAlgn="base">
              <a:spcAft>
                <a:spcPct val="0"/>
              </a:spcAft>
              <a:defRPr/>
            </a:pPr>
            <a:r>
              <a:rPr lang="en-US" sz="1400" dirty="0">
                <a:solidFill>
                  <a:srgbClr val="5A5B5D"/>
                </a:solidFill>
                <a:latin typeface="Arial"/>
              </a:rPr>
              <a:t>Informational Exchanges</a:t>
            </a:r>
          </a:p>
          <a:p>
            <a:pPr lvl="1" fontAlgn="base">
              <a:spcAft>
                <a:spcPct val="0"/>
              </a:spcAft>
              <a:defRPr/>
            </a:pPr>
            <a:r>
              <a:rPr lang="en-US" sz="1400" dirty="0">
                <a:solidFill>
                  <a:srgbClr val="5A5B5D"/>
                </a:solidFill>
                <a:latin typeface="Arial"/>
              </a:rPr>
              <a:t>Working Group Support</a:t>
            </a:r>
          </a:p>
          <a:p>
            <a:pPr lvl="1" fontAlgn="base">
              <a:spcAft>
                <a:spcPct val="0"/>
              </a:spcAft>
              <a:defRPr/>
            </a:pPr>
            <a:endParaRPr lang="en-US" sz="1400" dirty="0">
              <a:solidFill>
                <a:srgbClr val="5A5B5D"/>
              </a:solidFill>
              <a:latin typeface="Arial"/>
            </a:endParaRPr>
          </a:p>
          <a:p>
            <a:pPr fontAlgn="base">
              <a:spcAft>
                <a:spcPct val="0"/>
              </a:spcAft>
              <a:defRPr/>
            </a:pPr>
            <a:r>
              <a:rPr lang="en-US" sz="1600" b="1" dirty="0">
                <a:solidFill>
                  <a:srgbClr val="5A5B5D"/>
                </a:solidFill>
                <a:latin typeface="Arial"/>
              </a:rPr>
              <a:t>Strategic Messaging &amp; Advisement</a:t>
            </a:r>
          </a:p>
          <a:p>
            <a:pPr lvl="1" fontAlgn="base">
              <a:spcAft>
                <a:spcPct val="0"/>
              </a:spcAft>
              <a:defRPr/>
            </a:pPr>
            <a:r>
              <a:rPr lang="en-US" sz="1400" dirty="0">
                <a:solidFill>
                  <a:srgbClr val="5A5B5D"/>
                </a:solidFill>
                <a:latin typeface="Arial"/>
              </a:rPr>
              <a:t>Resource Briefings</a:t>
            </a:r>
          </a:p>
          <a:p>
            <a:pPr lvl="1" fontAlgn="base">
              <a:spcAft>
                <a:spcPct val="0"/>
              </a:spcAft>
              <a:defRPr/>
            </a:pPr>
            <a:r>
              <a:rPr lang="en-US" sz="1400" dirty="0">
                <a:solidFill>
                  <a:srgbClr val="5A5B5D"/>
                </a:solidFill>
                <a:latin typeface="Arial"/>
              </a:rPr>
              <a:t>Keynotes and Panels</a:t>
            </a:r>
          </a:p>
          <a:p>
            <a:pPr lvl="1" fontAlgn="base">
              <a:spcAft>
                <a:spcPct val="0"/>
              </a:spcAft>
              <a:defRPr/>
            </a:pPr>
            <a:r>
              <a:rPr lang="en-US" sz="1400" dirty="0">
                <a:solidFill>
                  <a:srgbClr val="5A5B5D"/>
                </a:solidFill>
                <a:latin typeface="Arial"/>
              </a:rPr>
              <a:t>Threat Briefings</a:t>
            </a:r>
          </a:p>
          <a:p>
            <a:pPr lvl="1" fontAlgn="base">
              <a:spcAft>
                <a:spcPct val="0"/>
              </a:spcAft>
              <a:defRPr/>
            </a:pPr>
            <a:r>
              <a:rPr lang="en-US" sz="1400" dirty="0">
                <a:solidFill>
                  <a:srgbClr val="5A5B5D"/>
                </a:solidFill>
                <a:latin typeface="Arial"/>
              </a:rPr>
              <a:t>Topic Specifics (e.g., NCSAM, SCRM, ICS, etc.)</a:t>
            </a:r>
          </a:p>
          <a:p>
            <a:pPr lvl="1" fontAlgn="base">
              <a:spcAft>
                <a:spcPct val="0"/>
              </a:spcAft>
              <a:defRPr/>
            </a:pPr>
            <a:endParaRPr lang="en-US" sz="1400" dirty="0">
              <a:solidFill>
                <a:srgbClr val="5A5B5D"/>
              </a:solidFill>
              <a:latin typeface="Arial"/>
            </a:endParaRPr>
          </a:p>
          <a:p>
            <a:pPr fontAlgn="base">
              <a:spcAft>
                <a:spcPct val="0"/>
              </a:spcAft>
              <a:defRPr/>
            </a:pPr>
            <a:r>
              <a:rPr lang="en-US" sz="1600" b="1" dirty="0">
                <a:solidFill>
                  <a:srgbClr val="5A5B5D"/>
                </a:solidFill>
                <a:latin typeface="Arial"/>
              </a:rPr>
              <a:t>Incident Response Assistance</a:t>
            </a:r>
          </a:p>
          <a:p>
            <a:pPr lvl="1" fontAlgn="base">
              <a:spcAft>
                <a:spcPct val="0"/>
              </a:spcAft>
              <a:defRPr/>
            </a:pPr>
            <a:r>
              <a:rPr lang="en-US" sz="1400" dirty="0">
                <a:solidFill>
                  <a:srgbClr val="5A5B5D"/>
                </a:solidFill>
                <a:latin typeface="Arial"/>
              </a:rPr>
              <a:t>Remote / On-Site Assistance</a:t>
            </a:r>
          </a:p>
          <a:p>
            <a:pPr lvl="1" fontAlgn="base">
              <a:spcAft>
                <a:spcPct val="0"/>
              </a:spcAft>
              <a:defRPr/>
            </a:pPr>
            <a:r>
              <a:rPr lang="en-US" sz="1400" dirty="0">
                <a:solidFill>
                  <a:srgbClr val="5A5B5D"/>
                </a:solidFill>
                <a:latin typeface="Arial"/>
              </a:rPr>
              <a:t>Malware Analysis</a:t>
            </a:r>
          </a:p>
          <a:p>
            <a:pPr lvl="1" fontAlgn="base">
              <a:spcAft>
                <a:spcPct val="0"/>
              </a:spcAft>
              <a:defRPr/>
            </a:pPr>
            <a:r>
              <a:rPr lang="en-US" sz="1400" dirty="0">
                <a:solidFill>
                  <a:srgbClr val="5A5B5D"/>
                </a:solidFill>
                <a:latin typeface="Arial"/>
              </a:rPr>
              <a:t>Hunt and Incident Response Teams</a:t>
            </a:r>
          </a:p>
          <a:p>
            <a:pPr lvl="1" fontAlgn="base">
              <a:spcAft>
                <a:spcPct val="0"/>
              </a:spcAft>
              <a:defRPr/>
            </a:pPr>
            <a:r>
              <a:rPr lang="en-US" sz="1400" dirty="0">
                <a:solidFill>
                  <a:srgbClr val="5A5B5D"/>
                </a:solidFill>
                <a:latin typeface="Arial"/>
              </a:rPr>
              <a:t>Incident Coordination</a:t>
            </a:r>
          </a:p>
          <a:p>
            <a:pPr lvl="1" fontAlgn="base">
              <a:spcAft>
                <a:spcPct val="0"/>
              </a:spcAft>
              <a:defRPr/>
            </a:pPr>
            <a:r>
              <a:rPr lang="en-US" sz="1400" dirty="0">
                <a:solidFill>
                  <a:srgbClr val="5A5B5D"/>
                </a:solidFill>
                <a:latin typeface="Arial"/>
              </a:rPr>
              <a:t>Targeted (Victim) Notifications</a:t>
            </a:r>
          </a:p>
        </p:txBody>
      </p:sp>
      <p:sp>
        <p:nvSpPr>
          <p:cNvPr id="11" name="Content Placeholder 5"/>
          <p:cNvSpPr txBox="1">
            <a:spLocks/>
          </p:cNvSpPr>
          <p:nvPr/>
        </p:nvSpPr>
        <p:spPr>
          <a:xfrm>
            <a:off x="1037064" y="1605772"/>
            <a:ext cx="5765179" cy="5334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spcBef>
                <a:spcPts val="300"/>
              </a:spcBef>
              <a:spcAft>
                <a:spcPct val="0"/>
              </a:spcAft>
              <a:defRPr/>
            </a:pPr>
            <a:r>
              <a:rPr lang="en-US" sz="1600" b="1" dirty="0">
                <a:solidFill>
                  <a:srgbClr val="5A5B5D"/>
                </a:solidFill>
                <a:latin typeface="Arial"/>
              </a:rPr>
              <a:t>Assessments &amp; Evaluations</a:t>
            </a:r>
          </a:p>
          <a:p>
            <a:pPr lvl="1" fontAlgn="base">
              <a:spcBef>
                <a:spcPts val="300"/>
              </a:spcBef>
              <a:spcAft>
                <a:spcPct val="0"/>
              </a:spcAft>
              <a:defRPr/>
            </a:pPr>
            <a:r>
              <a:rPr lang="en-US" sz="1400" dirty="0">
                <a:solidFill>
                  <a:srgbClr val="5A5B5D"/>
                </a:solidFill>
                <a:latin typeface="Arial"/>
              </a:rPr>
              <a:t>Cyber Resilience Reviews (CRR™)</a:t>
            </a:r>
          </a:p>
          <a:p>
            <a:pPr lvl="1" fontAlgn="base">
              <a:spcBef>
                <a:spcPts val="300"/>
              </a:spcBef>
              <a:spcAft>
                <a:spcPct val="0"/>
              </a:spcAft>
              <a:defRPr/>
            </a:pPr>
            <a:r>
              <a:rPr lang="en-US" sz="1400" dirty="0">
                <a:solidFill>
                  <a:srgbClr val="5A5B5D"/>
                </a:solidFill>
                <a:latin typeface="Arial"/>
              </a:rPr>
              <a:t>Cyber Infrastructure Surveys</a:t>
            </a:r>
          </a:p>
          <a:p>
            <a:pPr lvl="1" fontAlgn="base">
              <a:spcBef>
                <a:spcPts val="300"/>
              </a:spcBef>
              <a:spcAft>
                <a:spcPct val="0"/>
              </a:spcAft>
              <a:defRPr/>
            </a:pPr>
            <a:r>
              <a:rPr lang="en-US" sz="1400" dirty="0">
                <a:solidFill>
                  <a:srgbClr val="5A5B5D"/>
                </a:solidFill>
                <a:latin typeface="Arial"/>
              </a:rPr>
              <a:t>Phishing Campaign Assessment</a:t>
            </a:r>
          </a:p>
          <a:p>
            <a:pPr lvl="1" fontAlgn="base">
              <a:spcBef>
                <a:spcPts val="300"/>
              </a:spcBef>
              <a:spcAft>
                <a:spcPct val="0"/>
              </a:spcAft>
              <a:defRPr/>
            </a:pPr>
            <a:r>
              <a:rPr lang="en-US" sz="1400" dirty="0">
                <a:solidFill>
                  <a:srgbClr val="5A5B5D"/>
                </a:solidFill>
                <a:latin typeface="Arial"/>
              </a:rPr>
              <a:t>Vulnerability Scanning &amp; Web Application Scanning</a:t>
            </a:r>
          </a:p>
          <a:p>
            <a:pPr lvl="1" fontAlgn="base">
              <a:spcBef>
                <a:spcPts val="300"/>
              </a:spcBef>
              <a:spcAft>
                <a:spcPct val="0"/>
              </a:spcAft>
              <a:defRPr/>
            </a:pPr>
            <a:r>
              <a:rPr lang="en-US" sz="1400" dirty="0">
                <a:solidFill>
                  <a:srgbClr val="5A5B5D"/>
                </a:solidFill>
                <a:latin typeface="Arial"/>
              </a:rPr>
              <a:t>Risk and Vulnerability Assessments (aka “Pen” Tests)</a:t>
            </a:r>
          </a:p>
          <a:p>
            <a:pPr lvl="1" fontAlgn="base">
              <a:spcBef>
                <a:spcPts val="300"/>
              </a:spcBef>
              <a:spcAft>
                <a:spcPct val="0"/>
              </a:spcAft>
              <a:defRPr/>
            </a:pPr>
            <a:r>
              <a:rPr lang="en-US" sz="1400" dirty="0">
                <a:solidFill>
                  <a:srgbClr val="5A5B5D"/>
                </a:solidFill>
                <a:latin typeface="Arial"/>
              </a:rPr>
              <a:t>External Dependencies Management Reviews</a:t>
            </a:r>
          </a:p>
          <a:p>
            <a:pPr lvl="1" fontAlgn="base">
              <a:spcBef>
                <a:spcPts val="300"/>
              </a:spcBef>
              <a:spcAft>
                <a:spcPct val="0"/>
              </a:spcAft>
              <a:defRPr/>
            </a:pPr>
            <a:r>
              <a:rPr lang="en-US" sz="1400" dirty="0">
                <a:solidFill>
                  <a:srgbClr val="5A5B5D"/>
                </a:solidFill>
                <a:latin typeface="Arial"/>
              </a:rPr>
              <a:t>Cyber Security Evaluation Tool (CSET™)</a:t>
            </a:r>
          </a:p>
          <a:p>
            <a:pPr lvl="1" fontAlgn="base">
              <a:spcBef>
                <a:spcPts val="300"/>
              </a:spcBef>
              <a:spcAft>
                <a:spcPct val="0"/>
              </a:spcAft>
              <a:defRPr/>
            </a:pPr>
            <a:r>
              <a:rPr lang="en-US" sz="1400" dirty="0">
                <a:solidFill>
                  <a:srgbClr val="5A5B5D"/>
                </a:solidFill>
                <a:latin typeface="Arial"/>
              </a:rPr>
              <a:t>Validated Architecture Design Review (VADR)</a:t>
            </a:r>
          </a:p>
          <a:p>
            <a:pPr marL="685800" lvl="2" indent="0">
              <a:buNone/>
              <a:defRPr/>
            </a:pPr>
            <a:endParaRPr lang="en-US" sz="1500" b="1" dirty="0">
              <a:solidFill>
                <a:srgbClr val="5A5B5D"/>
              </a:solidFill>
              <a:latin typeface="Arial"/>
            </a:endParaRPr>
          </a:p>
          <a:p>
            <a:pPr fontAlgn="base">
              <a:spcBef>
                <a:spcPts val="300"/>
              </a:spcBef>
              <a:spcAft>
                <a:spcPct val="0"/>
              </a:spcAft>
              <a:defRPr/>
            </a:pPr>
            <a:r>
              <a:rPr lang="en-US" sz="1600" b="1" dirty="0">
                <a:solidFill>
                  <a:srgbClr val="5A5B5D"/>
                </a:solidFill>
                <a:latin typeface="Arial"/>
              </a:rPr>
              <a:t>Preparedness Activities</a:t>
            </a:r>
          </a:p>
          <a:p>
            <a:pPr lvl="1" fontAlgn="base">
              <a:spcBef>
                <a:spcPts val="300"/>
              </a:spcBef>
              <a:spcAft>
                <a:spcPct val="0"/>
              </a:spcAft>
              <a:defRPr/>
            </a:pPr>
            <a:r>
              <a:rPr lang="en-US" sz="1400" dirty="0">
                <a:solidFill>
                  <a:srgbClr val="5A5B5D"/>
                </a:solidFill>
                <a:latin typeface="Arial"/>
              </a:rPr>
              <a:t>Information / Threat Indicator Sharing</a:t>
            </a:r>
          </a:p>
          <a:p>
            <a:pPr lvl="1" fontAlgn="base">
              <a:spcBef>
                <a:spcPts val="300"/>
              </a:spcBef>
              <a:spcAft>
                <a:spcPct val="0"/>
              </a:spcAft>
              <a:defRPr/>
            </a:pPr>
            <a:r>
              <a:rPr lang="en-US" sz="1400" dirty="0">
                <a:solidFill>
                  <a:srgbClr val="5A5B5D"/>
                </a:solidFill>
                <a:latin typeface="Arial"/>
              </a:rPr>
              <a:t>Cybersecurity Training and Awareness</a:t>
            </a:r>
          </a:p>
          <a:p>
            <a:pPr lvl="1" fontAlgn="base">
              <a:spcBef>
                <a:spcPts val="300"/>
              </a:spcBef>
              <a:spcAft>
                <a:spcPct val="0"/>
              </a:spcAft>
              <a:defRPr/>
            </a:pPr>
            <a:r>
              <a:rPr lang="en-US" sz="1400" dirty="0">
                <a:solidFill>
                  <a:srgbClr val="5A5B5D"/>
                </a:solidFill>
                <a:latin typeface="Arial"/>
              </a:rPr>
              <a:t>Cyber Exercises and “Playbooks”</a:t>
            </a:r>
          </a:p>
          <a:p>
            <a:pPr lvl="1" fontAlgn="base">
              <a:spcBef>
                <a:spcPts val="300"/>
              </a:spcBef>
              <a:spcAft>
                <a:spcPct val="0"/>
              </a:spcAft>
              <a:defRPr/>
            </a:pPr>
            <a:r>
              <a:rPr lang="en-US" sz="1400" dirty="0">
                <a:solidFill>
                  <a:srgbClr val="5A5B5D"/>
                </a:solidFill>
                <a:latin typeface="Arial"/>
              </a:rPr>
              <a:t>National Cyber Awareness System</a:t>
            </a:r>
          </a:p>
          <a:p>
            <a:pPr lvl="1" fontAlgn="base">
              <a:spcBef>
                <a:spcPts val="300"/>
              </a:spcBef>
              <a:spcAft>
                <a:spcPct val="0"/>
              </a:spcAft>
              <a:defRPr/>
            </a:pPr>
            <a:r>
              <a:rPr lang="en-US" sz="1400" dirty="0">
                <a:solidFill>
                  <a:srgbClr val="5A5B5D"/>
                </a:solidFill>
                <a:latin typeface="Arial"/>
              </a:rPr>
              <a:t>Vulnerability Notes Database</a:t>
            </a:r>
          </a:p>
          <a:p>
            <a:pPr lvl="1" fontAlgn="base">
              <a:spcBef>
                <a:spcPts val="300"/>
              </a:spcBef>
              <a:spcAft>
                <a:spcPct val="0"/>
              </a:spcAft>
              <a:defRPr/>
            </a:pPr>
            <a:r>
              <a:rPr lang="en-US" sz="1400" dirty="0">
                <a:solidFill>
                  <a:srgbClr val="5A5B5D"/>
                </a:solidFill>
                <a:latin typeface="Arial"/>
              </a:rPr>
              <a:t>Information Products and Recommended Practices</a:t>
            </a:r>
          </a:p>
          <a:p>
            <a:pPr lvl="1" fontAlgn="base">
              <a:spcBef>
                <a:spcPts val="300"/>
              </a:spcBef>
              <a:spcAft>
                <a:spcPct val="0"/>
              </a:spcAft>
              <a:defRPr/>
            </a:pPr>
            <a:r>
              <a:rPr lang="en-US" sz="1400" dirty="0">
                <a:solidFill>
                  <a:srgbClr val="5A5B5D"/>
                </a:solidFill>
                <a:latin typeface="Arial"/>
              </a:rPr>
              <a:t>Workshops (Cyber Resilience, Cyber Incident Management, Election Security, etc.)</a:t>
            </a:r>
          </a:p>
        </p:txBody>
      </p:sp>
      <p:sp>
        <p:nvSpPr>
          <p:cNvPr id="3" name="Title 2">
            <a:extLst>
              <a:ext uri="{FF2B5EF4-FFF2-40B4-BE49-F238E27FC236}">
                <a16:creationId xmlns:a16="http://schemas.microsoft.com/office/drawing/2014/main" id="{B619C5EB-084A-486C-9D9E-BD559BE04187}"/>
              </a:ext>
            </a:extLst>
          </p:cNvPr>
          <p:cNvSpPr>
            <a:spLocks noGrp="1"/>
          </p:cNvSpPr>
          <p:nvPr>
            <p:ph type="ctrTitle"/>
          </p:nvPr>
        </p:nvSpPr>
        <p:spPr/>
        <p:txBody>
          <a:bodyPr/>
          <a:lstStyle/>
          <a:p>
            <a:r>
              <a:rPr lang="en-US" sz="4000" b="0" dirty="0"/>
              <a:t>Sampling of </a:t>
            </a:r>
            <a:r>
              <a:rPr lang="en-US" sz="4000" b="0" u="sng" dirty="0"/>
              <a:t>Voluntary</a:t>
            </a:r>
            <a:r>
              <a:rPr lang="en-US" sz="4000" b="0" dirty="0"/>
              <a:t> &amp; </a:t>
            </a:r>
            <a:r>
              <a:rPr lang="en-US" sz="4000" b="0" u="sng" dirty="0"/>
              <a:t>No-Cost</a:t>
            </a:r>
            <a:r>
              <a:rPr lang="en-US" sz="4000" b="0" dirty="0"/>
              <a:t> Cybersecurity Offerings</a:t>
            </a:r>
          </a:p>
        </p:txBody>
      </p:sp>
    </p:spTree>
    <p:extLst>
      <p:ext uri="{BB962C8B-B14F-4D97-AF65-F5344CB8AC3E}">
        <p14:creationId xmlns:p14="http://schemas.microsoft.com/office/powerpoint/2010/main" val="221653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2B8C0-1029-5844-9044-631A3A1B7612}"/>
              </a:ext>
            </a:extLst>
          </p:cNvPr>
          <p:cNvPicPr>
            <a:picLocks noChangeAspect="1"/>
          </p:cNvPicPr>
          <p:nvPr/>
        </p:nvPicPr>
        <p:blipFill>
          <a:blip r:embed="rId3"/>
          <a:srcRect/>
          <a:stretch/>
        </p:blipFill>
        <p:spPr>
          <a:xfrm>
            <a:off x="-14778" y="-8313"/>
            <a:ext cx="12221555" cy="6874625"/>
          </a:xfrm>
          <a:prstGeom prst="rect">
            <a:avLst/>
          </a:prstGeom>
        </p:spPr>
      </p:pic>
      <p:sp>
        <p:nvSpPr>
          <p:cNvPr id="3" name="Slide Number Placeholder 3">
            <a:extLst>
              <a:ext uri="{FF2B5EF4-FFF2-40B4-BE49-F238E27FC236}">
                <a16:creationId xmlns:a16="http://schemas.microsoft.com/office/drawing/2014/main" id="{1ED221EB-9004-41B5-9D64-817AC5DD7CC7}"/>
              </a:ext>
            </a:extLst>
          </p:cNvPr>
          <p:cNvSpPr txBox="1">
            <a:spLocks/>
          </p:cNvSpPr>
          <p:nvPr/>
        </p:nvSpPr>
        <p:spPr>
          <a:xfrm>
            <a:off x="11049000" y="6167438"/>
            <a:ext cx="533400" cy="277812"/>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5B367E4-E490-5D4C-B162-F1E62EFCCBB8}" type="slidenum">
              <a:rPr lang="en-US" altLang="en-US" sz="1200" b="1" smtClean="0">
                <a:solidFill>
                  <a:srgbClr val="5A5B5D"/>
                </a:solidFill>
                <a:latin typeface="Arial"/>
              </a:rPr>
              <a:pPr algn="r">
                <a:defRPr/>
              </a:pPr>
              <a:t>3</a:t>
            </a:fld>
            <a:endParaRPr lang="en-US" altLang="en-US" sz="1200" b="1" dirty="0">
              <a:solidFill>
                <a:srgbClr val="5A5B5D"/>
              </a:solidFill>
              <a:latin typeface="Arial"/>
            </a:endParaRPr>
          </a:p>
        </p:txBody>
      </p:sp>
    </p:spTree>
    <p:extLst>
      <p:ext uri="{BB962C8B-B14F-4D97-AF65-F5344CB8AC3E}">
        <p14:creationId xmlns:p14="http://schemas.microsoft.com/office/powerpoint/2010/main" val="2670595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0" y="192767"/>
            <a:ext cx="11754035" cy="776208"/>
            <a:chOff x="0" y="192767"/>
            <a:chExt cx="11754035" cy="776208"/>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Range of Cybersecurity Assessments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0" y="968975"/>
              <a:ext cx="8661729"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33" name="Text Placeholder 4">
            <a:extLst>
              <a:ext uri="{FF2B5EF4-FFF2-40B4-BE49-F238E27FC236}">
                <a16:creationId xmlns:a16="http://schemas.microsoft.com/office/drawing/2014/main" id="{DDB40065-FBE2-47EB-8A01-A0BAAA86F873}"/>
              </a:ext>
            </a:extLst>
          </p:cNvPr>
          <p:cNvSpPr txBox="1">
            <a:spLocks/>
          </p:cNvSpPr>
          <p:nvPr/>
        </p:nvSpPr>
        <p:spPr>
          <a:xfrm>
            <a:off x="1662914" y="1297835"/>
            <a:ext cx="6400800" cy="5065930"/>
          </a:xfrm>
          <a:prstGeom prst="rect">
            <a:avLst/>
          </a:prstGeom>
        </p:spPr>
        <p:txBody>
          <a:bodyPr/>
          <a:lstStyle>
            <a:lvl1pPr marL="233363" indent="-233363" algn="l" rtl="0" eaLnBrk="0" fontAlgn="base" hangingPunct="0">
              <a:spcBef>
                <a:spcPct val="60000"/>
              </a:spcBef>
              <a:spcAft>
                <a:spcPct val="0"/>
              </a:spcAft>
              <a:buClr>
                <a:srgbClr val="B0B1B3"/>
              </a:buClr>
              <a:buFont typeface="Wingdings" pitchFamily="2" charset="2"/>
              <a:buChar char="§"/>
              <a:defRPr sz="2200">
                <a:solidFill>
                  <a:schemeClr val="accent4">
                    <a:lumMod val="10000"/>
                  </a:schemeClr>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chemeClr val="accent4">
                    <a:lumMod val="10000"/>
                  </a:schemeClr>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chemeClr val="accent4">
                    <a:lumMod val="10000"/>
                  </a:schemeClr>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chemeClr val="accent4">
                    <a:lumMod val="10000"/>
                  </a:schemeClr>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chemeClr val="accent4">
                    <a:lumMod val="10000"/>
                  </a:schemeClr>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1" i="0" u="none" strike="noStrike" kern="0" cap="none" spc="0" normalizeH="0" baseline="0" noProof="0" dirty="0">
                <a:ln>
                  <a:noFill/>
                </a:ln>
                <a:solidFill>
                  <a:srgbClr val="005288"/>
                </a:solidFill>
                <a:effectLst/>
                <a:uLnTx/>
                <a:uFillTx/>
                <a:latin typeface="Arial"/>
                <a:ea typeface="+mn-ea"/>
                <a:cs typeface="+mn-cs"/>
              </a:rPr>
              <a:t>Cyber Resilience Review (Strategic)</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0" i="0" u="none" strike="noStrike" kern="0" cap="none" spc="0" normalizeH="0" baseline="0" noProof="0" dirty="0">
                <a:ln>
                  <a:noFill/>
                </a:ln>
                <a:solidFill>
                  <a:srgbClr val="6D6D6D"/>
                </a:solidFill>
                <a:effectLst/>
                <a:uLnTx/>
                <a:uFillTx/>
                <a:latin typeface="Arial"/>
                <a:ea typeface="+mn-ea"/>
                <a:cs typeface="+mn-cs"/>
              </a:rPr>
              <a:t>External Dependencies Management (Strategic)</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0" i="0" u="none" strike="noStrike" kern="0" cap="none" spc="0" normalizeH="0" baseline="0" noProof="0" dirty="0">
                <a:ln>
                  <a:noFill/>
                </a:ln>
                <a:solidFill>
                  <a:srgbClr val="6D6D6D"/>
                </a:solidFill>
                <a:effectLst/>
                <a:uLnTx/>
                <a:uFillTx/>
                <a:latin typeface="Arial"/>
                <a:ea typeface="+mn-ea"/>
                <a:cs typeface="+mn-cs"/>
              </a:rPr>
              <a:t>Cyber Infrastructure Survey (Strategic)</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1" i="0" u="none" strike="noStrike" kern="0" cap="none" spc="0" normalizeH="0" baseline="0" noProof="0" dirty="0">
                <a:ln>
                  <a:noFill/>
                </a:ln>
                <a:solidFill>
                  <a:srgbClr val="005288"/>
                </a:solidFill>
                <a:effectLst/>
                <a:uLnTx/>
                <a:uFillTx/>
                <a:latin typeface="Arial"/>
                <a:ea typeface="+mn-ea"/>
                <a:cs typeface="+mn-cs"/>
              </a:rPr>
              <a:t>Cybersecurity Evaluations Tool (Standards)</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1" i="0" u="none" strike="noStrike" kern="0" cap="none" spc="0" normalizeH="0" baseline="0" noProof="0" dirty="0">
                <a:ln>
                  <a:noFill/>
                </a:ln>
                <a:solidFill>
                  <a:srgbClr val="005288"/>
                </a:solidFill>
                <a:effectLst/>
                <a:uLnTx/>
                <a:uFillTx/>
                <a:latin typeface="Arial"/>
                <a:ea typeface="+mn-ea"/>
                <a:cs typeface="+mn-cs"/>
              </a:rPr>
              <a:t>Phishing Campaign Assessment (EVERYONE)</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0" i="0" u="none" strike="noStrike" kern="0" cap="none" spc="0" normalizeH="0" baseline="0" noProof="0" dirty="0">
                <a:ln>
                  <a:noFill/>
                </a:ln>
                <a:solidFill>
                  <a:srgbClr val="6D6D6D"/>
                </a:solidFill>
                <a:effectLst/>
                <a:uLnTx/>
                <a:uFillTx/>
                <a:latin typeface="Arial"/>
                <a:ea typeface="+mn-ea"/>
                <a:cs typeface="+mn-cs"/>
              </a:rPr>
              <a:t>Validated Architecture Design Review (Tactical)</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1" i="0" u="none" strike="noStrike" kern="0" cap="none" spc="0" normalizeH="0" baseline="0" noProof="0" dirty="0">
                <a:ln>
                  <a:noFill/>
                </a:ln>
                <a:solidFill>
                  <a:srgbClr val="005288"/>
                </a:solidFill>
                <a:effectLst/>
                <a:uLnTx/>
                <a:uFillTx/>
                <a:latin typeface="Arial"/>
                <a:ea typeface="+mn-ea"/>
                <a:cs typeface="+mn-cs"/>
              </a:rPr>
              <a:t>Cyber Hygiene (Technical)</a:t>
            </a:r>
          </a:p>
          <a:p>
            <a:pPr marL="589597" marR="0" lvl="1"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5288"/>
                </a:solidFill>
                <a:effectLst/>
                <a:uLnTx/>
                <a:uFillTx/>
                <a:latin typeface="Arial"/>
              </a:rPr>
              <a:t>Vulnerability Scanning </a:t>
            </a:r>
          </a:p>
          <a:p>
            <a:pPr marL="589597" marR="0" lvl="1"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5288"/>
                </a:solidFill>
                <a:effectLst/>
                <a:uLnTx/>
                <a:uFillTx/>
                <a:latin typeface="Arial"/>
              </a:rPr>
              <a:t>Web Application Scanning</a:t>
            </a:r>
          </a:p>
          <a:p>
            <a:pPr marL="589597" marR="0" lvl="1" indent="-342900" algn="l" defTabSz="914400" rtl="0" eaLnBrk="0" fontAlgn="base" latinLnBrk="0" hangingPunct="0">
              <a:lnSpc>
                <a:spcPct val="100000"/>
              </a:lnSpc>
              <a:spcBef>
                <a:spcPts val="15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6D6D6D"/>
                </a:solidFill>
                <a:effectLst/>
                <a:uLnTx/>
                <a:uFillTx/>
                <a:latin typeface="Arial"/>
              </a:rPr>
              <a:t>Remote Penetration Test</a:t>
            </a:r>
          </a:p>
          <a:p>
            <a:pPr marL="0" marR="0" lvl="0" indent="0" algn="l" defTabSz="914400" rtl="0" eaLnBrk="0" fontAlgn="base" latinLnBrk="0" hangingPunct="0">
              <a:lnSpc>
                <a:spcPct val="100000"/>
              </a:lnSpc>
              <a:spcBef>
                <a:spcPts val="1500"/>
              </a:spcBef>
              <a:spcAft>
                <a:spcPts val="0"/>
              </a:spcAft>
              <a:buClrTx/>
              <a:buSzTx/>
              <a:buFont typeface="Wingdings" pitchFamily="2" charset="2"/>
              <a:buNone/>
              <a:tabLst/>
              <a:defRPr/>
            </a:pPr>
            <a:r>
              <a:rPr kumimoji="0" lang="en-US" sz="1700" b="0" i="0" u="none" strike="noStrike" kern="0" cap="none" spc="0" normalizeH="0" baseline="0" noProof="0" dirty="0">
                <a:ln>
                  <a:noFill/>
                </a:ln>
                <a:solidFill>
                  <a:srgbClr val="6D6D6D"/>
                </a:solidFill>
                <a:effectLst/>
                <a:uLnTx/>
                <a:uFillTx/>
                <a:latin typeface="Arial"/>
                <a:ea typeface="+mn-ea"/>
                <a:cs typeface="+mn-cs"/>
              </a:rPr>
              <a:t>Risk and Vulnerability Assessment (Technical) </a:t>
            </a:r>
          </a:p>
        </p:txBody>
      </p:sp>
      <p:grpSp>
        <p:nvGrpSpPr>
          <p:cNvPr id="34" name="Group 33">
            <a:extLst>
              <a:ext uri="{FF2B5EF4-FFF2-40B4-BE49-F238E27FC236}">
                <a16:creationId xmlns:a16="http://schemas.microsoft.com/office/drawing/2014/main" id="{5A3D35C1-D4B3-478E-8016-DF7FC1C09239}"/>
              </a:ext>
            </a:extLst>
          </p:cNvPr>
          <p:cNvGrpSpPr/>
          <p:nvPr/>
        </p:nvGrpSpPr>
        <p:grpSpPr>
          <a:xfrm>
            <a:off x="7879082" y="1116636"/>
            <a:ext cx="2617920" cy="4987381"/>
            <a:chOff x="6082159" y="727802"/>
            <a:chExt cx="3271614" cy="5801654"/>
          </a:xfrm>
        </p:grpSpPr>
        <p:sp>
          <p:nvSpPr>
            <p:cNvPr id="35" name="TextBox 34">
              <a:extLst>
                <a:ext uri="{FF2B5EF4-FFF2-40B4-BE49-F238E27FC236}">
                  <a16:creationId xmlns:a16="http://schemas.microsoft.com/office/drawing/2014/main" id="{6A980DEE-3E29-48AE-9498-37F519197018}"/>
                </a:ext>
              </a:extLst>
            </p:cNvPr>
            <p:cNvSpPr txBox="1"/>
            <p:nvPr/>
          </p:nvSpPr>
          <p:spPr>
            <a:xfrm>
              <a:off x="6082159" y="6019800"/>
              <a:ext cx="3271614" cy="509656"/>
            </a:xfrm>
            <a:prstGeom prst="rect">
              <a:avLst/>
            </a:prstGeom>
            <a:noFill/>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519F"/>
                  </a:solidFill>
                  <a:effectLst/>
                  <a:uLnTx/>
                  <a:uFillTx/>
                </a:rPr>
                <a:t>TECHNICAL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519F"/>
                  </a:solidFill>
                  <a:effectLst/>
                  <a:uLnTx/>
                  <a:uFillTx/>
                </a:rPr>
                <a:t>(Network-Administrator Level)</a:t>
              </a:r>
            </a:p>
          </p:txBody>
        </p:sp>
        <p:sp>
          <p:nvSpPr>
            <p:cNvPr id="36" name="TextBox 35">
              <a:extLst>
                <a:ext uri="{FF2B5EF4-FFF2-40B4-BE49-F238E27FC236}">
                  <a16:creationId xmlns:a16="http://schemas.microsoft.com/office/drawing/2014/main" id="{244321F9-CF9E-4051-933F-49C361D73FAD}"/>
                </a:ext>
              </a:extLst>
            </p:cNvPr>
            <p:cNvSpPr txBox="1"/>
            <p:nvPr/>
          </p:nvSpPr>
          <p:spPr>
            <a:xfrm>
              <a:off x="6742611" y="727802"/>
              <a:ext cx="1995204" cy="509656"/>
            </a:xfrm>
            <a:prstGeom prst="rect">
              <a:avLst/>
            </a:prstGeom>
            <a:noFill/>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519F"/>
                  </a:solidFill>
                  <a:effectLst/>
                  <a:uLnTx/>
                  <a:uFillTx/>
                </a:rPr>
                <a:t>STRATEGIC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519F"/>
                  </a:solidFill>
                  <a:effectLst/>
                  <a:uLnTx/>
                  <a:uFillTx/>
                </a:rPr>
                <a:t>(C-Suite Level)</a:t>
              </a:r>
            </a:p>
          </p:txBody>
        </p:sp>
        <p:sp>
          <p:nvSpPr>
            <p:cNvPr id="37" name="Chevron 9">
              <a:extLst>
                <a:ext uri="{FF2B5EF4-FFF2-40B4-BE49-F238E27FC236}">
                  <a16:creationId xmlns:a16="http://schemas.microsoft.com/office/drawing/2014/main" id="{9C242A07-3617-441B-8D26-47E8D5BD7554}"/>
                </a:ext>
              </a:extLst>
            </p:cNvPr>
            <p:cNvSpPr/>
            <p:nvPr/>
          </p:nvSpPr>
          <p:spPr bwMode="auto">
            <a:xfrm rot="5400000">
              <a:off x="7523020" y="706445"/>
              <a:ext cx="543639" cy="1600200"/>
            </a:xfrm>
            <a:prstGeom prst="chevron">
              <a:avLst/>
            </a:prstGeom>
            <a:solidFill>
              <a:srgbClr val="E7E6E6">
                <a:lumMod val="1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38" name="Chevron 10">
              <a:extLst>
                <a:ext uri="{FF2B5EF4-FFF2-40B4-BE49-F238E27FC236}">
                  <a16:creationId xmlns:a16="http://schemas.microsoft.com/office/drawing/2014/main" id="{2043ED1A-973C-4EDD-AC0D-17BC00E686FC}"/>
                </a:ext>
              </a:extLst>
            </p:cNvPr>
            <p:cNvSpPr/>
            <p:nvPr/>
          </p:nvSpPr>
          <p:spPr bwMode="auto">
            <a:xfrm rot="5400000">
              <a:off x="7523020" y="1164957"/>
              <a:ext cx="543639" cy="1600200"/>
            </a:xfrm>
            <a:prstGeom prst="chevron">
              <a:avLst/>
            </a:prstGeom>
            <a:solidFill>
              <a:srgbClr val="E7E6E6">
                <a:lumMod val="25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39" name="Chevron 11">
              <a:extLst>
                <a:ext uri="{FF2B5EF4-FFF2-40B4-BE49-F238E27FC236}">
                  <a16:creationId xmlns:a16="http://schemas.microsoft.com/office/drawing/2014/main" id="{75DCAAEF-0753-47C7-A6AC-78D1A2CFF5AC}"/>
                </a:ext>
              </a:extLst>
            </p:cNvPr>
            <p:cNvSpPr/>
            <p:nvPr/>
          </p:nvSpPr>
          <p:spPr bwMode="auto">
            <a:xfrm rot="5400000">
              <a:off x="7523020" y="1623469"/>
              <a:ext cx="543639" cy="1600200"/>
            </a:xfrm>
            <a:prstGeom prst="chevron">
              <a:avLst/>
            </a:prstGeom>
            <a:solidFill>
              <a:srgbClr val="00519F">
                <a:lumMod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40" name="Chevron 12">
              <a:extLst>
                <a:ext uri="{FF2B5EF4-FFF2-40B4-BE49-F238E27FC236}">
                  <a16:creationId xmlns:a16="http://schemas.microsoft.com/office/drawing/2014/main" id="{F1D147B3-97D5-4C9D-9DCC-260ABE4FA019}"/>
                </a:ext>
              </a:extLst>
            </p:cNvPr>
            <p:cNvSpPr/>
            <p:nvPr/>
          </p:nvSpPr>
          <p:spPr bwMode="auto">
            <a:xfrm rot="5400000">
              <a:off x="7523020" y="2081981"/>
              <a:ext cx="543639" cy="1600200"/>
            </a:xfrm>
            <a:prstGeom prst="chevron">
              <a:avLst/>
            </a:prstGeom>
            <a:solidFill>
              <a:srgbClr val="00519F">
                <a:lumMod val="75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41" name="Chevron 13">
              <a:extLst>
                <a:ext uri="{FF2B5EF4-FFF2-40B4-BE49-F238E27FC236}">
                  <a16:creationId xmlns:a16="http://schemas.microsoft.com/office/drawing/2014/main" id="{F200388B-CDD8-4FB6-9402-3E37FFBE7459}"/>
                </a:ext>
              </a:extLst>
            </p:cNvPr>
            <p:cNvSpPr/>
            <p:nvPr/>
          </p:nvSpPr>
          <p:spPr bwMode="auto">
            <a:xfrm rot="5400000">
              <a:off x="7523020" y="2540493"/>
              <a:ext cx="543639" cy="1600200"/>
            </a:xfrm>
            <a:prstGeom prst="chevron">
              <a:avLst/>
            </a:prstGeom>
            <a:solidFill>
              <a:srgbClr val="0078B7">
                <a:lumMod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78B7">
                    <a:lumMod val="75000"/>
                  </a:srgbClr>
                </a:solidFill>
                <a:effectLst/>
                <a:uLnTx/>
                <a:uFillTx/>
              </a:endParaRPr>
            </a:p>
          </p:txBody>
        </p:sp>
        <p:sp>
          <p:nvSpPr>
            <p:cNvPr id="45" name="Chevron 15">
              <a:extLst>
                <a:ext uri="{FF2B5EF4-FFF2-40B4-BE49-F238E27FC236}">
                  <a16:creationId xmlns:a16="http://schemas.microsoft.com/office/drawing/2014/main" id="{7BE2B6F3-DC0F-4974-8BBA-CEA0EC40D016}"/>
                </a:ext>
              </a:extLst>
            </p:cNvPr>
            <p:cNvSpPr/>
            <p:nvPr/>
          </p:nvSpPr>
          <p:spPr bwMode="auto">
            <a:xfrm rot="5400000">
              <a:off x="7523020" y="3561590"/>
              <a:ext cx="543639" cy="1600200"/>
            </a:xfrm>
            <a:prstGeom prst="chevron">
              <a:avLst/>
            </a:prstGeom>
            <a:solidFill>
              <a:srgbClr val="00519F">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46" name="Chevron 16">
              <a:extLst>
                <a:ext uri="{FF2B5EF4-FFF2-40B4-BE49-F238E27FC236}">
                  <a16:creationId xmlns:a16="http://schemas.microsoft.com/office/drawing/2014/main" id="{027C671F-F18B-4CC8-90C9-8194CF999F04}"/>
                </a:ext>
              </a:extLst>
            </p:cNvPr>
            <p:cNvSpPr/>
            <p:nvPr/>
          </p:nvSpPr>
          <p:spPr bwMode="auto">
            <a:xfrm rot="5400000">
              <a:off x="7523020" y="4015713"/>
              <a:ext cx="543639" cy="1600200"/>
            </a:xfrm>
            <a:prstGeom prst="chevron">
              <a:avLst/>
            </a:prstGeom>
            <a:solidFill>
              <a:srgbClr val="00519F">
                <a:lumMod val="40000"/>
                <a:lumOff val="6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47" name="Chevron 17">
              <a:extLst>
                <a:ext uri="{FF2B5EF4-FFF2-40B4-BE49-F238E27FC236}">
                  <a16:creationId xmlns:a16="http://schemas.microsoft.com/office/drawing/2014/main" id="{99CBD9B2-062C-470A-8D54-DB2A6F03A5C7}"/>
                </a:ext>
              </a:extLst>
            </p:cNvPr>
            <p:cNvSpPr/>
            <p:nvPr/>
          </p:nvSpPr>
          <p:spPr bwMode="auto">
            <a:xfrm rot="5400000">
              <a:off x="7523020" y="4923958"/>
              <a:ext cx="543639" cy="1600200"/>
            </a:xfrm>
            <a:prstGeom prst="chevron">
              <a:avLst/>
            </a:prstGeom>
            <a:solidFill>
              <a:srgbClr val="D9ED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48" name="Chevron 32">
              <a:extLst>
                <a:ext uri="{FF2B5EF4-FFF2-40B4-BE49-F238E27FC236}">
                  <a16:creationId xmlns:a16="http://schemas.microsoft.com/office/drawing/2014/main" id="{1B0C5E3B-3B18-4448-86A5-2FC076558827}"/>
                </a:ext>
              </a:extLst>
            </p:cNvPr>
            <p:cNvSpPr/>
            <p:nvPr/>
          </p:nvSpPr>
          <p:spPr bwMode="auto">
            <a:xfrm rot="5400000">
              <a:off x="7523020" y="4469836"/>
              <a:ext cx="543639" cy="1600200"/>
            </a:xfrm>
            <a:prstGeom prst="chevron">
              <a:avLst/>
            </a:prstGeom>
            <a:solidFill>
              <a:srgbClr val="9FC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sp>
          <p:nvSpPr>
            <p:cNvPr id="49" name="Chevron 17">
              <a:extLst>
                <a:ext uri="{FF2B5EF4-FFF2-40B4-BE49-F238E27FC236}">
                  <a16:creationId xmlns:a16="http://schemas.microsoft.com/office/drawing/2014/main" id="{4ED4F93A-7463-4B90-BC5F-8A182BAEB330}"/>
                </a:ext>
              </a:extLst>
            </p:cNvPr>
            <p:cNvSpPr/>
            <p:nvPr/>
          </p:nvSpPr>
          <p:spPr bwMode="auto">
            <a:xfrm rot="5400000">
              <a:off x="7523020" y="2999005"/>
              <a:ext cx="543639" cy="1600200"/>
            </a:xfrm>
            <a:prstGeom prst="chevron">
              <a:avLst/>
            </a:prstGeom>
            <a:solidFill>
              <a:srgbClr val="0078B7">
                <a:lumMod val="75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519F">
                    <a:lumMod val="75000"/>
                  </a:srgbClr>
                </a:solidFill>
                <a:effectLst/>
                <a:uLnTx/>
                <a:uFillTx/>
              </a:endParaRPr>
            </a:p>
          </p:txBody>
        </p:sp>
      </p:grpSp>
      <p:cxnSp>
        <p:nvCxnSpPr>
          <p:cNvPr id="50" name="Straight Connector 49">
            <a:extLst>
              <a:ext uri="{FF2B5EF4-FFF2-40B4-BE49-F238E27FC236}">
                <a16:creationId xmlns:a16="http://schemas.microsoft.com/office/drawing/2014/main" id="{EA739BAC-AC45-43FF-AAC0-1AE84BB7A30E}"/>
              </a:ext>
            </a:extLst>
          </p:cNvPr>
          <p:cNvCxnSpPr>
            <a:cxnSpLocks/>
          </p:cNvCxnSpPr>
          <p:nvPr/>
        </p:nvCxnSpPr>
        <p:spPr bwMode="auto">
          <a:xfrm flipH="1">
            <a:off x="4531670" y="5414292"/>
            <a:ext cx="3720574" cy="19050"/>
          </a:xfrm>
          <a:prstGeom prst="line">
            <a:avLst/>
          </a:prstGeom>
          <a:noFill/>
          <a:ln w="19050" cap="flat" cmpd="sng" algn="ctr">
            <a:solidFill>
              <a:srgbClr val="6D6D6D"/>
            </a:solidFill>
            <a:prstDash val="sysDash"/>
            <a:headEnd type="none" w="med" len="med"/>
            <a:tailEnd type="none" w="med" len="med"/>
          </a:ln>
          <a:effectLst/>
        </p:spPr>
      </p:cxnSp>
      <p:cxnSp>
        <p:nvCxnSpPr>
          <p:cNvPr id="51" name="Straight Connector 50">
            <a:extLst>
              <a:ext uri="{FF2B5EF4-FFF2-40B4-BE49-F238E27FC236}">
                <a16:creationId xmlns:a16="http://schemas.microsoft.com/office/drawing/2014/main" id="{E0D2139B-F5C9-42A4-96A1-9DB5EE19E3EE}"/>
              </a:ext>
            </a:extLst>
          </p:cNvPr>
          <p:cNvCxnSpPr>
            <a:cxnSpLocks/>
          </p:cNvCxnSpPr>
          <p:nvPr/>
        </p:nvCxnSpPr>
        <p:spPr bwMode="auto">
          <a:xfrm flipH="1">
            <a:off x="5412374" y="1500058"/>
            <a:ext cx="2788230" cy="0"/>
          </a:xfrm>
          <a:prstGeom prst="line">
            <a:avLst/>
          </a:prstGeom>
          <a:noFill/>
          <a:ln w="19050" cap="flat" cmpd="sng" algn="ctr">
            <a:solidFill>
              <a:srgbClr val="6D6D6D"/>
            </a:solidFill>
            <a:prstDash val="sysDash"/>
            <a:headEnd type="none" w="med" len="med"/>
            <a:tailEnd type="none" w="med" len="med"/>
          </a:ln>
          <a:effectLst/>
        </p:spPr>
      </p:cxnSp>
      <p:cxnSp>
        <p:nvCxnSpPr>
          <p:cNvPr id="52" name="Straight Connector 51">
            <a:extLst>
              <a:ext uri="{FF2B5EF4-FFF2-40B4-BE49-F238E27FC236}">
                <a16:creationId xmlns:a16="http://schemas.microsoft.com/office/drawing/2014/main" id="{405226E5-6955-4A06-B8AB-D7A0CE00821A}"/>
              </a:ext>
            </a:extLst>
          </p:cNvPr>
          <p:cNvCxnSpPr>
            <a:cxnSpLocks/>
          </p:cNvCxnSpPr>
          <p:nvPr/>
        </p:nvCxnSpPr>
        <p:spPr bwMode="auto">
          <a:xfrm flipH="1">
            <a:off x="6583852" y="1954448"/>
            <a:ext cx="1608513" cy="0"/>
          </a:xfrm>
          <a:prstGeom prst="line">
            <a:avLst/>
          </a:prstGeom>
          <a:noFill/>
          <a:ln w="19050" cap="flat" cmpd="sng" algn="ctr">
            <a:solidFill>
              <a:srgbClr val="6D6D6D"/>
            </a:solidFill>
            <a:prstDash val="sysDash"/>
            <a:headEnd type="none" w="med" len="med"/>
            <a:tailEnd type="none" w="med" len="med"/>
          </a:ln>
          <a:effectLst/>
        </p:spPr>
      </p:cxnSp>
      <p:cxnSp>
        <p:nvCxnSpPr>
          <p:cNvPr id="53" name="Straight Connector 52">
            <a:extLst>
              <a:ext uri="{FF2B5EF4-FFF2-40B4-BE49-F238E27FC236}">
                <a16:creationId xmlns:a16="http://schemas.microsoft.com/office/drawing/2014/main" id="{F6F45EA1-1BE7-4BA6-954A-BF669DA5FE8C}"/>
              </a:ext>
            </a:extLst>
          </p:cNvPr>
          <p:cNvCxnSpPr>
            <a:cxnSpLocks/>
          </p:cNvCxnSpPr>
          <p:nvPr/>
        </p:nvCxnSpPr>
        <p:spPr bwMode="auto">
          <a:xfrm flipH="1">
            <a:off x="5619205" y="2375558"/>
            <a:ext cx="2568239" cy="0"/>
          </a:xfrm>
          <a:prstGeom prst="line">
            <a:avLst/>
          </a:prstGeom>
          <a:noFill/>
          <a:ln w="19050" cap="flat" cmpd="sng" algn="ctr">
            <a:solidFill>
              <a:srgbClr val="6D6D6D"/>
            </a:solidFill>
            <a:prstDash val="sysDash"/>
            <a:headEnd type="none" w="med" len="med"/>
            <a:tailEnd type="none" w="med" len="med"/>
          </a:ln>
          <a:effectLst/>
        </p:spPr>
      </p:cxnSp>
      <p:cxnSp>
        <p:nvCxnSpPr>
          <p:cNvPr id="54" name="Straight Connector 53">
            <a:extLst>
              <a:ext uri="{FF2B5EF4-FFF2-40B4-BE49-F238E27FC236}">
                <a16:creationId xmlns:a16="http://schemas.microsoft.com/office/drawing/2014/main" id="{34A0C421-AF1C-4FA1-A394-0CA5149CB2A4}"/>
              </a:ext>
            </a:extLst>
          </p:cNvPr>
          <p:cNvCxnSpPr>
            <a:cxnSpLocks/>
          </p:cNvCxnSpPr>
          <p:nvPr/>
        </p:nvCxnSpPr>
        <p:spPr bwMode="auto">
          <a:xfrm flipH="1">
            <a:off x="6043748" y="2871472"/>
            <a:ext cx="2129522" cy="0"/>
          </a:xfrm>
          <a:prstGeom prst="line">
            <a:avLst/>
          </a:prstGeom>
          <a:noFill/>
          <a:ln w="19050" cap="flat" cmpd="sng" algn="ctr">
            <a:solidFill>
              <a:srgbClr val="6D6D6D"/>
            </a:solidFill>
            <a:prstDash val="sysDash"/>
            <a:headEnd type="none" w="med" len="med"/>
            <a:tailEnd type="none" w="med" len="med"/>
          </a:ln>
          <a:effectLst/>
        </p:spPr>
      </p:cxnSp>
      <p:cxnSp>
        <p:nvCxnSpPr>
          <p:cNvPr id="55" name="Straight Connector 54">
            <a:extLst>
              <a:ext uri="{FF2B5EF4-FFF2-40B4-BE49-F238E27FC236}">
                <a16:creationId xmlns:a16="http://schemas.microsoft.com/office/drawing/2014/main" id="{9939B1AD-C508-4ECB-BC5B-43F67FDA3596}"/>
              </a:ext>
            </a:extLst>
          </p:cNvPr>
          <p:cNvCxnSpPr>
            <a:cxnSpLocks/>
          </p:cNvCxnSpPr>
          <p:nvPr/>
        </p:nvCxnSpPr>
        <p:spPr bwMode="auto">
          <a:xfrm flipH="1">
            <a:off x="6401786" y="3287163"/>
            <a:ext cx="1843423" cy="16956"/>
          </a:xfrm>
          <a:prstGeom prst="line">
            <a:avLst/>
          </a:prstGeom>
          <a:noFill/>
          <a:ln w="19050" cap="flat" cmpd="sng" algn="ctr">
            <a:solidFill>
              <a:srgbClr val="6D6D6D"/>
            </a:solidFill>
            <a:prstDash val="sysDash"/>
            <a:headEnd type="none" w="med" len="med"/>
            <a:tailEnd type="none" w="med" len="med"/>
          </a:ln>
          <a:effectLst/>
        </p:spPr>
      </p:cxnSp>
      <p:cxnSp>
        <p:nvCxnSpPr>
          <p:cNvPr id="56" name="Straight Connector 55">
            <a:extLst>
              <a:ext uri="{FF2B5EF4-FFF2-40B4-BE49-F238E27FC236}">
                <a16:creationId xmlns:a16="http://schemas.microsoft.com/office/drawing/2014/main" id="{F84844EE-E75B-4E5E-9587-763AA3AE5F43}"/>
              </a:ext>
            </a:extLst>
          </p:cNvPr>
          <p:cNvCxnSpPr>
            <a:cxnSpLocks/>
          </p:cNvCxnSpPr>
          <p:nvPr/>
        </p:nvCxnSpPr>
        <p:spPr bwMode="auto">
          <a:xfrm flipH="1">
            <a:off x="6333505" y="5843458"/>
            <a:ext cx="1911702" cy="0"/>
          </a:xfrm>
          <a:prstGeom prst="line">
            <a:avLst/>
          </a:prstGeom>
          <a:noFill/>
          <a:ln w="19050" cap="flat" cmpd="sng" algn="ctr">
            <a:solidFill>
              <a:srgbClr val="6D6D6D"/>
            </a:solidFill>
            <a:prstDash val="sysDash"/>
            <a:headEnd type="none" w="med" len="med"/>
            <a:tailEnd type="none" w="med" len="med"/>
          </a:ln>
          <a:effectLst/>
        </p:spPr>
      </p:cxnSp>
      <p:cxnSp>
        <p:nvCxnSpPr>
          <p:cNvPr id="57" name="Straight Connector 56">
            <a:extLst>
              <a:ext uri="{FF2B5EF4-FFF2-40B4-BE49-F238E27FC236}">
                <a16:creationId xmlns:a16="http://schemas.microsoft.com/office/drawing/2014/main" id="{7C65C877-D16E-4F71-94EC-FF5B85389C09}"/>
              </a:ext>
            </a:extLst>
          </p:cNvPr>
          <p:cNvCxnSpPr>
            <a:cxnSpLocks/>
          </p:cNvCxnSpPr>
          <p:nvPr/>
        </p:nvCxnSpPr>
        <p:spPr bwMode="auto">
          <a:xfrm flipH="1">
            <a:off x="6490062" y="3750396"/>
            <a:ext cx="1789618" cy="0"/>
          </a:xfrm>
          <a:prstGeom prst="line">
            <a:avLst/>
          </a:prstGeom>
          <a:noFill/>
          <a:ln w="19050" cap="flat" cmpd="sng" algn="ctr">
            <a:solidFill>
              <a:srgbClr val="6D6D6D"/>
            </a:solidFill>
            <a:prstDash val="sysDash"/>
            <a:headEnd type="none" w="med" len="med"/>
            <a:tailEnd type="none" w="med" len="med"/>
          </a:ln>
          <a:effectLst/>
        </p:spPr>
      </p:cxnSp>
      <p:cxnSp>
        <p:nvCxnSpPr>
          <p:cNvPr id="58" name="Straight Connector 57">
            <a:extLst>
              <a:ext uri="{FF2B5EF4-FFF2-40B4-BE49-F238E27FC236}">
                <a16:creationId xmlns:a16="http://schemas.microsoft.com/office/drawing/2014/main" id="{72FC707A-4A45-408D-BC55-EEDEF3ACEB81}"/>
              </a:ext>
            </a:extLst>
          </p:cNvPr>
          <p:cNvCxnSpPr>
            <a:cxnSpLocks/>
          </p:cNvCxnSpPr>
          <p:nvPr/>
        </p:nvCxnSpPr>
        <p:spPr bwMode="auto">
          <a:xfrm flipH="1">
            <a:off x="4531670" y="4586451"/>
            <a:ext cx="3718813" cy="0"/>
          </a:xfrm>
          <a:prstGeom prst="line">
            <a:avLst/>
          </a:prstGeom>
          <a:noFill/>
          <a:ln w="19050" cap="flat" cmpd="sng" algn="ctr">
            <a:solidFill>
              <a:srgbClr val="6D6D6D"/>
            </a:solidFill>
            <a:prstDash val="sysDash"/>
            <a:headEnd type="none" w="med" len="med"/>
            <a:tailEnd type="none" w="med" len="med"/>
          </a:ln>
          <a:effectLst/>
        </p:spPr>
      </p:cxnSp>
      <p:cxnSp>
        <p:nvCxnSpPr>
          <p:cNvPr id="59" name="Straight Connector 58">
            <a:extLst>
              <a:ext uri="{FF2B5EF4-FFF2-40B4-BE49-F238E27FC236}">
                <a16:creationId xmlns:a16="http://schemas.microsoft.com/office/drawing/2014/main" id="{55DB967B-A039-4247-B3B4-C5F78B16F67F}"/>
              </a:ext>
            </a:extLst>
          </p:cNvPr>
          <p:cNvCxnSpPr>
            <a:cxnSpLocks/>
          </p:cNvCxnSpPr>
          <p:nvPr/>
        </p:nvCxnSpPr>
        <p:spPr bwMode="auto">
          <a:xfrm flipH="1">
            <a:off x="4728754" y="5005258"/>
            <a:ext cx="3550926" cy="0"/>
          </a:xfrm>
          <a:prstGeom prst="line">
            <a:avLst/>
          </a:prstGeom>
          <a:noFill/>
          <a:ln w="19050" cap="flat" cmpd="sng" algn="ctr">
            <a:solidFill>
              <a:srgbClr val="6D6D6D"/>
            </a:solidFill>
            <a:prstDash val="sysDash"/>
            <a:headEnd type="none" w="med" len="med"/>
            <a:tailEnd type="none" w="med" len="med"/>
          </a:ln>
          <a:effectLst/>
        </p:spPr>
      </p:cxnSp>
      <p:sp>
        <p:nvSpPr>
          <p:cNvPr id="60" name="Slide Number Placeholder 3">
            <a:extLst>
              <a:ext uri="{FF2B5EF4-FFF2-40B4-BE49-F238E27FC236}">
                <a16:creationId xmlns:a16="http://schemas.microsoft.com/office/drawing/2014/main" id="{C9C71CED-5671-49A3-BBDD-C2DA08AC8073}"/>
              </a:ext>
            </a:extLst>
          </p:cNvPr>
          <p:cNvSpPr txBox="1">
            <a:spLocks/>
          </p:cNvSpPr>
          <p:nvPr/>
        </p:nvSpPr>
        <p:spPr bwMode="black">
          <a:xfrm>
            <a:off x="10994910" y="6293920"/>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266873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sz="3500" dirty="0">
                <a:latin typeface="Arial"/>
                <a:cs typeface="Arial"/>
              </a:rPr>
              <a:t>Federal Ransomware Website: StopRansomware.gov</a:t>
            </a:r>
            <a:endParaRPr lang="en-US" altLang="en-US" sz="3500" dirty="0">
              <a:latin typeface="Arial"/>
              <a:cs typeface="Arial"/>
            </a:endParaRPr>
          </a:p>
        </p:txBody>
      </p:sp>
      <p:sp>
        <p:nvSpPr>
          <p:cNvPr id="5" name="TextBox 4">
            <a:extLst>
              <a:ext uri="{FF2B5EF4-FFF2-40B4-BE49-F238E27FC236}">
                <a16:creationId xmlns:a16="http://schemas.microsoft.com/office/drawing/2014/main" id="{66E107FD-E06E-40CE-8D66-A249CE8DE69F}"/>
              </a:ext>
            </a:extLst>
          </p:cNvPr>
          <p:cNvSpPr txBox="1"/>
          <p:nvPr/>
        </p:nvSpPr>
        <p:spPr>
          <a:xfrm>
            <a:off x="9448800" y="5943600"/>
            <a:ext cx="1752600" cy="76200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BDC1BF0-4E98-4486-AFAA-030FEDD13DA7}"/>
              </a:ext>
            </a:extLst>
          </p:cNvPr>
          <p:cNvSpPr txBox="1"/>
          <p:nvPr/>
        </p:nvSpPr>
        <p:spPr>
          <a:xfrm>
            <a:off x="10548139" y="6236871"/>
            <a:ext cx="1535121"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FFFF"/>
                </a:solidFill>
                <a:effectLst/>
                <a:uLnTx/>
                <a:uFillTx/>
                <a:latin typeface="Arial"/>
                <a:ea typeface="+mn-ea"/>
                <a:cs typeface="+mn-cs"/>
              </a:rPr>
              <a:t>BLAN</a:t>
            </a:r>
          </a:p>
        </p:txBody>
      </p:sp>
      <p:sp>
        <p:nvSpPr>
          <p:cNvPr id="3" name="TextBox 2">
            <a:extLst>
              <a:ext uri="{FF2B5EF4-FFF2-40B4-BE49-F238E27FC236}">
                <a16:creationId xmlns:a16="http://schemas.microsoft.com/office/drawing/2014/main" id="{28D68BF0-2C38-184D-B024-BA7849CA38FF}"/>
              </a:ext>
            </a:extLst>
          </p:cNvPr>
          <p:cNvSpPr txBox="1"/>
          <p:nvPr/>
        </p:nvSpPr>
        <p:spPr>
          <a:xfrm>
            <a:off x="3634636" y="6274713"/>
            <a:ext cx="51620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5288"/>
                </a:solidFill>
                <a:effectLst/>
                <a:uLnTx/>
                <a:uFillTx/>
                <a:latin typeface="Arial"/>
                <a:ea typeface="+mn-ea"/>
                <a:cs typeface="+mn-cs"/>
              </a:rPr>
              <a:t>Visit StopRansomware.gov today!</a:t>
            </a:r>
          </a:p>
        </p:txBody>
      </p:sp>
      <p:pic>
        <p:nvPicPr>
          <p:cNvPr id="9" name="Picture 8" descr="Graphical user interface, website&#10;&#10;Description automatically generated">
            <a:extLst>
              <a:ext uri="{FF2B5EF4-FFF2-40B4-BE49-F238E27FC236}">
                <a16:creationId xmlns:a16="http://schemas.microsoft.com/office/drawing/2014/main" id="{3D344080-298B-48BD-8229-21C07B8C26D1}"/>
              </a:ext>
            </a:extLst>
          </p:cNvPr>
          <p:cNvPicPr>
            <a:picLocks noChangeAspect="1"/>
          </p:cNvPicPr>
          <p:nvPr/>
        </p:nvPicPr>
        <p:blipFill>
          <a:blip r:embed="rId3"/>
          <a:stretch>
            <a:fillRect/>
          </a:stretch>
        </p:blipFill>
        <p:spPr>
          <a:xfrm>
            <a:off x="1148912" y="1251591"/>
            <a:ext cx="10166787" cy="4914224"/>
          </a:xfrm>
          <a:prstGeom prst="rect">
            <a:avLst/>
          </a:prstGeom>
        </p:spPr>
      </p:pic>
    </p:spTree>
    <p:extLst>
      <p:ext uri="{BB962C8B-B14F-4D97-AF65-F5344CB8AC3E}">
        <p14:creationId xmlns:p14="http://schemas.microsoft.com/office/powerpoint/2010/main" val="3608838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sz="4000">
                <a:latin typeface="Arial"/>
                <a:cs typeface="Arial"/>
              </a:rPr>
              <a:t>Ransomware Guide</a:t>
            </a:r>
            <a:endParaRPr lang="en-US" altLang="en-US" sz="4000">
              <a:latin typeface="Arial"/>
              <a:cs typeface="Arial"/>
            </a:endParaRPr>
          </a:p>
        </p:txBody>
      </p:sp>
      <p:sp>
        <p:nvSpPr>
          <p:cNvPr id="2" name="Content Placeholder 1">
            <a:extLst>
              <a:ext uri="{FF2B5EF4-FFF2-40B4-BE49-F238E27FC236}">
                <a16:creationId xmlns:a16="http://schemas.microsoft.com/office/drawing/2014/main" id="{724EA4BD-FCCD-4030-8B30-17E2BEE76C7B}"/>
              </a:ext>
            </a:extLst>
          </p:cNvPr>
          <p:cNvSpPr>
            <a:spLocks noGrp="1"/>
          </p:cNvSpPr>
          <p:nvPr>
            <p:ph idx="1"/>
          </p:nvPr>
        </p:nvSpPr>
        <p:spPr>
          <a:xfrm>
            <a:off x="172453" y="1219200"/>
            <a:ext cx="5505383" cy="5029201"/>
          </a:xfrm>
        </p:spPr>
        <p:txBody>
          <a:bodyPr/>
          <a:lstStyle/>
          <a:p>
            <a:pPr marL="569913" indent="52388">
              <a:buNone/>
            </a:pPr>
            <a:endParaRPr lang="en-US" altLang="en-US" sz="2400" b="1" dirty="0">
              <a:solidFill>
                <a:srgbClr val="005288"/>
              </a:solidFill>
            </a:endParaRPr>
          </a:p>
          <a:p>
            <a:pPr marL="569913" indent="52388">
              <a:buNone/>
            </a:pPr>
            <a:r>
              <a:rPr lang="en-US" altLang="en-US" sz="2400" b="1" dirty="0">
                <a:solidFill>
                  <a:srgbClr val="005288"/>
                </a:solidFill>
              </a:rPr>
              <a:t>Joint CISA and MS-ISAC Ransomware Guide </a:t>
            </a:r>
          </a:p>
          <a:p>
            <a:pPr marL="0" indent="0">
              <a:buNone/>
            </a:pPr>
            <a:endParaRPr lang="en-US" altLang="en-US" sz="900" b="1" dirty="0">
              <a:solidFill>
                <a:srgbClr val="005288"/>
              </a:solidFill>
            </a:endParaRPr>
          </a:p>
          <a:p>
            <a:pPr marL="912813" indent="-342900">
              <a:lnSpc>
                <a:spcPts val="2600"/>
              </a:lnSpc>
              <a:buSzPct val="151000"/>
            </a:pPr>
            <a:r>
              <a:rPr lang="en-US" b="1" i="0" dirty="0">
                <a:solidFill>
                  <a:srgbClr val="005288"/>
                </a:solidFill>
                <a:effectLst/>
                <a:ea typeface="Source Sans Pro" panose="020B0503030403020204" pitchFamily="34" charset="0"/>
              </a:rPr>
              <a:t>Part 1</a:t>
            </a:r>
            <a:r>
              <a:rPr lang="en-US" b="0" i="0" dirty="0">
                <a:solidFill>
                  <a:srgbClr val="005288"/>
                </a:solidFill>
                <a:effectLst/>
                <a:ea typeface="Source Sans Pro" panose="020B0503030403020204" pitchFamily="34" charset="0"/>
              </a:rPr>
              <a:t>: Ransomware Prevention Best Practices</a:t>
            </a:r>
          </a:p>
          <a:p>
            <a:pPr marL="912813" indent="-342900">
              <a:lnSpc>
                <a:spcPts val="2600"/>
              </a:lnSpc>
              <a:buSzPct val="151000"/>
            </a:pPr>
            <a:r>
              <a:rPr lang="en-US" b="1" i="0" dirty="0">
                <a:solidFill>
                  <a:srgbClr val="005288"/>
                </a:solidFill>
                <a:effectLst/>
                <a:ea typeface="Source Sans Pro" panose="020B0503030403020204" pitchFamily="34" charset="0"/>
              </a:rPr>
              <a:t>Part 2: </a:t>
            </a:r>
            <a:r>
              <a:rPr lang="en-US" b="0" i="0" dirty="0">
                <a:solidFill>
                  <a:srgbClr val="005288"/>
                </a:solidFill>
                <a:effectLst/>
                <a:ea typeface="Source Sans Pro" panose="020B0503030403020204" pitchFamily="34" charset="0"/>
              </a:rPr>
              <a:t>Ransomware Response Checklist</a:t>
            </a:r>
          </a:p>
        </p:txBody>
      </p:sp>
      <p:sp>
        <p:nvSpPr>
          <p:cNvPr id="5" name="TextBox 4">
            <a:extLst>
              <a:ext uri="{FF2B5EF4-FFF2-40B4-BE49-F238E27FC236}">
                <a16:creationId xmlns:a16="http://schemas.microsoft.com/office/drawing/2014/main" id="{66E107FD-E06E-40CE-8D66-A249CE8DE69F}"/>
              </a:ext>
            </a:extLst>
          </p:cNvPr>
          <p:cNvSpPr txBox="1"/>
          <p:nvPr/>
        </p:nvSpPr>
        <p:spPr>
          <a:xfrm>
            <a:off x="9448800" y="6019800"/>
            <a:ext cx="1752600" cy="76200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6772EB42-2D94-4A65-9ABC-AE5303FD8C96}"/>
              </a:ext>
            </a:extLst>
          </p:cNvPr>
          <p:cNvGrpSpPr/>
          <p:nvPr/>
        </p:nvGrpSpPr>
        <p:grpSpPr>
          <a:xfrm>
            <a:off x="5677836" y="1366838"/>
            <a:ext cx="6285564" cy="4800600"/>
            <a:chOff x="4990972" y="2543136"/>
            <a:chExt cx="6282669" cy="4680344"/>
          </a:xfrm>
        </p:grpSpPr>
        <p:pic>
          <p:nvPicPr>
            <p:cNvPr id="12" name="Picture 11" descr="Graphical user interface, text, application&#10;&#10;Description automatically generated">
              <a:extLst>
                <a:ext uri="{FF2B5EF4-FFF2-40B4-BE49-F238E27FC236}">
                  <a16:creationId xmlns:a16="http://schemas.microsoft.com/office/drawing/2014/main" id="{3A82CC80-A159-45CA-A997-958B680AE2E0}"/>
                </a:ext>
              </a:extLst>
            </p:cNvPr>
            <p:cNvPicPr>
              <a:picLocks noChangeAspect="1"/>
            </p:cNvPicPr>
            <p:nvPr/>
          </p:nvPicPr>
          <p:blipFill rotWithShape="1">
            <a:blip r:embed="rId3">
              <a:extLst>
                <a:ext uri="{28A0092B-C50C-407E-A947-70E740481C1C}">
                  <a14:useLocalDpi xmlns:a14="http://schemas.microsoft.com/office/drawing/2010/main" val="0"/>
                </a:ext>
              </a:extLst>
            </a:blip>
            <a:srcRect t="3333"/>
            <a:stretch/>
          </p:blipFill>
          <p:spPr>
            <a:xfrm>
              <a:off x="8191486" y="2543136"/>
              <a:ext cx="3082155" cy="3841751"/>
            </a:xfrm>
            <a:prstGeom prst="rect">
              <a:avLst/>
            </a:prstGeom>
            <a:effectLst>
              <a:outerShdw blurRad="63500" sx="102000" sy="102000" algn="ctr" rotWithShape="0">
                <a:prstClr val="black">
                  <a:alpha val="40000"/>
                </a:prstClr>
              </a:outerShdw>
            </a:effectLst>
          </p:spPr>
        </p:pic>
        <p:pic>
          <p:nvPicPr>
            <p:cNvPr id="13" name="Picture 12" descr="Text&#10;&#10;Description automatically generated">
              <a:extLst>
                <a:ext uri="{FF2B5EF4-FFF2-40B4-BE49-F238E27FC236}">
                  <a16:creationId xmlns:a16="http://schemas.microsoft.com/office/drawing/2014/main" id="{E614D139-3DC0-4833-9D1F-51745ECB6958}"/>
                </a:ext>
              </a:extLst>
            </p:cNvPr>
            <p:cNvPicPr>
              <a:picLocks noChangeAspect="1"/>
            </p:cNvPicPr>
            <p:nvPr/>
          </p:nvPicPr>
          <p:blipFill rotWithShape="1">
            <a:blip r:embed="rId4">
              <a:extLst>
                <a:ext uri="{28A0092B-C50C-407E-A947-70E740481C1C}">
                  <a14:useLocalDpi xmlns:a14="http://schemas.microsoft.com/office/drawing/2010/main" val="0"/>
                </a:ext>
              </a:extLst>
            </a:blip>
            <a:srcRect t="3333"/>
            <a:stretch/>
          </p:blipFill>
          <p:spPr>
            <a:xfrm>
              <a:off x="4990972" y="2543137"/>
              <a:ext cx="3084922" cy="3841749"/>
            </a:xfrm>
            <a:prstGeom prst="rect">
              <a:avLst/>
            </a:prstGeom>
            <a:effectLst>
              <a:outerShdw blurRad="63500" sx="102000" sy="102000" algn="ctr" rotWithShape="0">
                <a:prstClr val="black">
                  <a:alpha val="40000"/>
                </a:prstClr>
              </a:outerShdw>
            </a:effectLst>
          </p:spPr>
        </p:pic>
        <p:pic>
          <p:nvPicPr>
            <p:cNvPr id="14" name="Picture 13" descr="A picture containing timeline&#10;&#10;Description automatically generated">
              <a:extLst>
                <a:ext uri="{FF2B5EF4-FFF2-40B4-BE49-F238E27FC236}">
                  <a16:creationId xmlns:a16="http://schemas.microsoft.com/office/drawing/2014/main" id="{0A451C83-7ACF-47F5-B80D-A55520ECE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222" y="3245700"/>
              <a:ext cx="3082154" cy="3977780"/>
            </a:xfrm>
            <a:prstGeom prst="rect">
              <a:avLst/>
            </a:prstGeom>
            <a:effectLst>
              <a:glow rad="63500">
                <a:schemeClr val="accent3">
                  <a:satMod val="175000"/>
                  <a:alpha val="40000"/>
                </a:schemeClr>
              </a:glow>
              <a:outerShdw blurRad="50800" dist="38100" dir="16200000" rotWithShape="0">
                <a:prstClr val="black">
                  <a:alpha val="40000"/>
                </a:prstClr>
              </a:outerShdw>
            </a:effectLst>
          </p:spPr>
        </p:pic>
      </p:grpSp>
      <p:sp>
        <p:nvSpPr>
          <p:cNvPr id="15" name="TextBox 14">
            <a:extLst>
              <a:ext uri="{FF2B5EF4-FFF2-40B4-BE49-F238E27FC236}">
                <a16:creationId xmlns:a16="http://schemas.microsoft.com/office/drawing/2014/main" id="{436CD342-FD38-4E25-8C5A-A4F2C12AD601}"/>
              </a:ext>
            </a:extLst>
          </p:cNvPr>
          <p:cNvSpPr txBox="1"/>
          <p:nvPr/>
        </p:nvSpPr>
        <p:spPr>
          <a:xfrm>
            <a:off x="10619508" y="6033563"/>
            <a:ext cx="1400039" cy="61555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srgbClr val="FFFFFF"/>
                </a:solidFill>
                <a:effectLst/>
                <a:uLnTx/>
                <a:uFillTx/>
                <a:latin typeface="Arial"/>
                <a:ea typeface="+mn-ea"/>
                <a:cs typeface="+mn-cs"/>
              </a:rPr>
              <a:t>BLAN</a:t>
            </a:r>
          </a:p>
        </p:txBody>
      </p:sp>
    </p:spTree>
    <p:extLst>
      <p:ext uri="{BB962C8B-B14F-4D97-AF65-F5344CB8AC3E}">
        <p14:creationId xmlns:p14="http://schemas.microsoft.com/office/powerpoint/2010/main" val="4208836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1C37592-DDC7-4E80-BEAC-564DAD6004C9}"/>
              </a:ext>
            </a:extLst>
          </p:cNvPr>
          <p:cNvSpPr/>
          <p:nvPr/>
        </p:nvSpPr>
        <p:spPr bwMode="auto">
          <a:xfrm rot="16200000">
            <a:off x="7849311" y="944618"/>
            <a:ext cx="1210235" cy="7475143"/>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44A992BF-18B1-4211-A80B-829E97420802}"/>
              </a:ext>
            </a:extLst>
          </p:cNvPr>
          <p:cNvSpPr/>
          <p:nvPr/>
        </p:nvSpPr>
        <p:spPr bwMode="auto">
          <a:xfrm>
            <a:off x="0" y="0"/>
            <a:ext cx="4866640" cy="6858000"/>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Slide Number Placeholder 3">
            <a:extLst>
              <a:ext uri="{FF2B5EF4-FFF2-40B4-BE49-F238E27FC236}">
                <a16:creationId xmlns:a16="http://schemas.microsoft.com/office/drawing/2014/main" id="{E70B3639-F934-42DD-B438-C137DAB59B5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9BB97E27-A778-48A0-9B7B-7C8DA9BB873C}"/>
              </a:ext>
            </a:extLst>
          </p:cNvPr>
          <p:cNvSpPr txBox="1"/>
          <p:nvPr/>
        </p:nvSpPr>
        <p:spPr>
          <a:xfrm>
            <a:off x="317648" y="240765"/>
            <a:ext cx="4519388" cy="1938992"/>
          </a:xfrm>
          <a:prstGeom prst="rect">
            <a:avLst/>
          </a:prstGeom>
          <a:noFill/>
        </p:spPr>
        <p:txBody>
          <a:bodyPr wrap="square" rtlCol="0">
            <a:spAutoFit/>
          </a:bodyPr>
          <a:lstStyle/>
          <a:p>
            <a:r>
              <a:rPr lang="en-US" sz="4000" dirty="0">
                <a:solidFill>
                  <a:srgbClr val="FDFDFD"/>
                </a:solidFill>
                <a:latin typeface="Franklin Gothic Medium" panose="020B0603020102020204" pitchFamily="34" charset="0"/>
              </a:rPr>
              <a:t>Incident Coordination &amp; Response</a:t>
            </a:r>
          </a:p>
        </p:txBody>
      </p:sp>
      <p:sp>
        <p:nvSpPr>
          <p:cNvPr id="2" name="Rectangle 1">
            <a:extLst>
              <a:ext uri="{FF2B5EF4-FFF2-40B4-BE49-F238E27FC236}">
                <a16:creationId xmlns:a16="http://schemas.microsoft.com/office/drawing/2014/main" id="{9D214158-DD81-4FFE-9F4D-4DBDFA814999}"/>
              </a:ext>
            </a:extLst>
          </p:cNvPr>
          <p:cNvSpPr/>
          <p:nvPr/>
        </p:nvSpPr>
        <p:spPr bwMode="auto">
          <a:xfrm>
            <a:off x="-9143" y="2275195"/>
            <a:ext cx="4025972" cy="9199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B2D7D1FB-8BA6-4235-BB26-700260428996}"/>
              </a:ext>
            </a:extLst>
          </p:cNvPr>
          <p:cNvGrpSpPr/>
          <p:nvPr/>
        </p:nvGrpSpPr>
        <p:grpSpPr>
          <a:xfrm>
            <a:off x="6096000" y="3736389"/>
            <a:ext cx="5175682" cy="1990984"/>
            <a:chOff x="4967157" y="2876868"/>
            <a:chExt cx="2850659" cy="2639285"/>
          </a:xfrm>
        </p:grpSpPr>
        <p:sp>
          <p:nvSpPr>
            <p:cNvPr id="3" name="Rectangle 2">
              <a:extLst>
                <a:ext uri="{FF2B5EF4-FFF2-40B4-BE49-F238E27FC236}">
                  <a16:creationId xmlns:a16="http://schemas.microsoft.com/office/drawing/2014/main" id="{87CB1152-059E-4B3C-9C57-D9F9DBADBF1F}"/>
                </a:ext>
              </a:extLst>
            </p:cNvPr>
            <p:cNvSpPr/>
            <p:nvPr/>
          </p:nvSpPr>
          <p:spPr bwMode="auto">
            <a:xfrm>
              <a:off x="4967157" y="2876868"/>
              <a:ext cx="2850659" cy="2639285"/>
            </a:xfrm>
            <a:prstGeom prst="rect">
              <a:avLst/>
            </a:prstGeom>
            <a:solidFill>
              <a:srgbClr val="FDFDFD"/>
            </a:solidFill>
            <a:ln w="7620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70D73730-00B2-4A7C-82E8-859B933E4020}"/>
                </a:ext>
              </a:extLst>
            </p:cNvPr>
            <p:cNvSpPr txBox="1"/>
            <p:nvPr/>
          </p:nvSpPr>
          <p:spPr>
            <a:xfrm>
              <a:off x="5216388" y="3116936"/>
              <a:ext cx="2352367" cy="530393"/>
            </a:xfrm>
            <a:prstGeom prst="rect">
              <a:avLst/>
            </a:prstGeom>
            <a:noFill/>
          </p:spPr>
          <p:txBody>
            <a:bodyPr wrap="square">
              <a:spAutoFit/>
            </a:bodyPr>
            <a:lstStyle/>
            <a:p>
              <a:pPr algn="ctr"/>
              <a:r>
                <a:rPr lang="en-US" sz="2000" b="1">
                  <a:solidFill>
                    <a:srgbClr val="005288"/>
                  </a:solidFill>
                  <a:latin typeface="Franklin Gothic Medium" panose="020B0603020102020204" pitchFamily="34" charset="0"/>
                </a:rPr>
                <a:t>Threat Hunting Services</a:t>
              </a:r>
            </a:p>
          </p:txBody>
        </p:sp>
        <p:sp>
          <p:nvSpPr>
            <p:cNvPr id="24" name="Content Placeholder 4">
              <a:extLst>
                <a:ext uri="{FF2B5EF4-FFF2-40B4-BE49-F238E27FC236}">
                  <a16:creationId xmlns:a16="http://schemas.microsoft.com/office/drawing/2014/main" id="{8BA2020C-ECAA-41C7-96F4-BBA5244E6623}"/>
                </a:ext>
              </a:extLst>
            </p:cNvPr>
            <p:cNvSpPr txBox="1">
              <a:spLocks noChangeArrowheads="1"/>
            </p:cNvSpPr>
            <p:nvPr/>
          </p:nvSpPr>
          <p:spPr bwMode="auto">
            <a:xfrm>
              <a:off x="5050394" y="3700296"/>
              <a:ext cx="2645521" cy="1690072"/>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274320" anchor="t" anchorCtr="0" compatLnSpc="1">
              <a:prstTxWarp prst="textNoShape">
                <a:avLst/>
              </a:prstTxWarp>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lvl="1" indent="0" algn="ctr">
                <a:lnSpc>
                  <a:spcPts val="1800"/>
                </a:lnSpc>
                <a:spcBef>
                  <a:spcPts val="0"/>
                </a:spcBef>
                <a:spcAft>
                  <a:spcPts val="800"/>
                </a:spcAft>
                <a:buNone/>
              </a:pPr>
              <a:r>
                <a:rPr lang="en-US" sz="1800">
                  <a:solidFill>
                    <a:schemeClr val="accent4">
                      <a:lumMod val="50000"/>
                    </a:schemeClr>
                  </a:solidFill>
                </a:rPr>
                <a:t>Provides incident response, management and coordination activities for cyber incidents occurring in the critical infrastructure sectors as well as government entities at the Federal, State, Local, Tribal, and Territorial levels</a:t>
              </a:r>
              <a:endParaRPr lang="en-US" sz="180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7D9ECF6D-18F8-4DA6-9515-85B1B1D96BA1}"/>
              </a:ext>
            </a:extLst>
          </p:cNvPr>
          <p:cNvGrpSpPr/>
          <p:nvPr/>
        </p:nvGrpSpPr>
        <p:grpSpPr>
          <a:xfrm>
            <a:off x="5969726" y="915183"/>
            <a:ext cx="5301956" cy="2001126"/>
            <a:chOff x="5367937" y="961805"/>
            <a:chExt cx="5358863" cy="2001126"/>
          </a:xfrm>
        </p:grpSpPr>
        <p:sp>
          <p:nvSpPr>
            <p:cNvPr id="29" name="TextBox 28">
              <a:extLst>
                <a:ext uri="{FF2B5EF4-FFF2-40B4-BE49-F238E27FC236}">
                  <a16:creationId xmlns:a16="http://schemas.microsoft.com/office/drawing/2014/main" id="{933D1186-2999-4A1C-95A7-A2ADB4A0C8E9}"/>
                </a:ext>
              </a:extLst>
            </p:cNvPr>
            <p:cNvSpPr txBox="1"/>
            <p:nvPr/>
          </p:nvSpPr>
          <p:spPr>
            <a:xfrm>
              <a:off x="5447664" y="961805"/>
              <a:ext cx="5279136" cy="1930016"/>
            </a:xfrm>
            <a:prstGeom prst="rect">
              <a:avLst/>
            </a:prstGeom>
            <a:noFill/>
          </p:spPr>
          <p:txBody>
            <a:bodyPr wrap="square">
              <a:spAutoFit/>
            </a:bodyPr>
            <a:lstStyle/>
            <a:p>
              <a:pPr>
                <a:spcBef>
                  <a:spcPts val="600"/>
                </a:spcBef>
              </a:pPr>
              <a:r>
                <a:rPr lang="en-US" sz="2000" b="1" i="0" dirty="0">
                  <a:solidFill>
                    <a:srgbClr val="005288"/>
                  </a:solidFill>
                  <a:effectLst/>
                  <a:latin typeface="Franklin Gothic Medium" panose="020B0603020102020204" pitchFamily="34" charset="0"/>
                </a:rPr>
                <a:t>Contact CISA</a:t>
              </a:r>
            </a:p>
            <a:p>
              <a:pPr>
                <a:spcBef>
                  <a:spcPts val="600"/>
                </a:spcBef>
              </a:pPr>
              <a:r>
                <a:rPr lang="en-US" b="0" i="0" dirty="0">
                  <a:solidFill>
                    <a:schemeClr val="accent4">
                      <a:lumMod val="50000"/>
                    </a:schemeClr>
                  </a:solidFill>
                  <a:effectLst/>
                </a:rPr>
                <a:t>Report cybersecurity incidents and vulnerabilities: </a:t>
              </a:r>
            </a:p>
            <a:p>
              <a:pPr lvl="1">
                <a:lnSpc>
                  <a:spcPct val="200000"/>
                </a:lnSpc>
                <a:spcBef>
                  <a:spcPts val="600"/>
                </a:spcBef>
              </a:pPr>
              <a:r>
                <a:rPr lang="en-US" b="1" i="0" strike="noStrike" dirty="0">
                  <a:solidFill>
                    <a:srgbClr val="005288"/>
                  </a:solidFill>
                  <a:effectLst/>
                </a:rPr>
                <a:t>888-282-0870</a:t>
              </a:r>
              <a:r>
                <a:rPr lang="en-US" b="1" i="0" dirty="0">
                  <a:solidFill>
                    <a:srgbClr val="005288"/>
                  </a:solidFill>
                  <a:effectLst/>
                </a:rPr>
                <a:t> </a:t>
              </a:r>
            </a:p>
            <a:p>
              <a:pPr lvl="1">
                <a:lnSpc>
                  <a:spcPct val="200000"/>
                </a:lnSpc>
                <a:spcBef>
                  <a:spcPts val="600"/>
                </a:spcBef>
              </a:pPr>
              <a:r>
                <a:rPr lang="en-US" b="1" dirty="0">
                  <a:solidFill>
                    <a:srgbClr val="005288"/>
                  </a:solidFill>
                </a:rPr>
                <a:t>central@cisa.gov</a:t>
              </a:r>
            </a:p>
          </p:txBody>
        </p:sp>
        <p:pic>
          <p:nvPicPr>
            <p:cNvPr id="19" name="Graphic 18" descr="Speaker phone with solid fill">
              <a:extLst>
                <a:ext uri="{FF2B5EF4-FFF2-40B4-BE49-F238E27FC236}">
                  <a16:creationId xmlns:a16="http://schemas.microsoft.com/office/drawing/2014/main" id="{330D74D5-95AA-4DC8-B587-EB8261B69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7937" y="1740994"/>
              <a:ext cx="573669" cy="573669"/>
            </a:xfrm>
            <a:prstGeom prst="rect">
              <a:avLst/>
            </a:prstGeom>
          </p:spPr>
        </p:pic>
        <p:pic>
          <p:nvPicPr>
            <p:cNvPr id="34" name="Graphic 33" descr="Send with solid fill">
              <a:extLst>
                <a:ext uri="{FF2B5EF4-FFF2-40B4-BE49-F238E27FC236}">
                  <a16:creationId xmlns:a16="http://schemas.microsoft.com/office/drawing/2014/main" id="{5C3815B9-4400-4811-A2C2-E41CD36459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6718" y="2406822"/>
              <a:ext cx="556109" cy="556109"/>
            </a:xfrm>
            <a:prstGeom prst="rect">
              <a:avLst/>
            </a:prstGeom>
          </p:spPr>
        </p:pic>
      </p:grpSp>
      <p:pic>
        <p:nvPicPr>
          <p:cNvPr id="25" name="Picture 6">
            <a:extLst>
              <a:ext uri="{FF2B5EF4-FFF2-40B4-BE49-F238E27FC236}">
                <a16:creationId xmlns:a16="http://schemas.microsoft.com/office/drawing/2014/main" id="{F4F1A231-765B-4C93-8081-76C75B7373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72" y="2735405"/>
            <a:ext cx="1596649" cy="15966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ymbols of the Federal Bureau of Investigation - Wikipedia">
            <a:extLst>
              <a:ext uri="{FF2B5EF4-FFF2-40B4-BE49-F238E27FC236}">
                <a16:creationId xmlns:a16="http://schemas.microsoft.com/office/drawing/2014/main" id="{69061B5B-3190-4803-91B9-58D97DB287C7}"/>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3996" y="2738411"/>
            <a:ext cx="1834498" cy="17482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a:extLst>
              <a:ext uri="{FF2B5EF4-FFF2-40B4-BE49-F238E27FC236}">
                <a16:creationId xmlns:a16="http://schemas.microsoft.com/office/drawing/2014/main" id="{48311D64-ED4C-49FC-B749-413494FB0B60}"/>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996" y="4739617"/>
            <a:ext cx="1687102" cy="16077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United States Secret Service - Wikipedia">
            <a:extLst>
              <a:ext uri="{FF2B5EF4-FFF2-40B4-BE49-F238E27FC236}">
                <a16:creationId xmlns:a16="http://schemas.microsoft.com/office/drawing/2014/main" id="{2C5D983A-6210-43AC-A4D0-7D3D4017B4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234" y="4641738"/>
            <a:ext cx="1687102" cy="165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5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E3D5A8-1C07-4583-BE7C-C10E3D89C5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
        <p:nvSpPr>
          <p:cNvPr id="6" name="TextBox 2">
            <a:extLst>
              <a:ext uri="{FF2B5EF4-FFF2-40B4-BE49-F238E27FC236}">
                <a16:creationId xmlns:a16="http://schemas.microsoft.com/office/drawing/2014/main" id="{00250F1E-209B-439A-B705-D31239B8BED1}"/>
              </a:ext>
            </a:extLst>
          </p:cNvPr>
          <p:cNvSpPr txBox="1">
            <a:spLocks noChangeArrowheads="1"/>
          </p:cNvSpPr>
          <p:nvPr/>
        </p:nvSpPr>
        <p:spPr bwMode="auto">
          <a:xfrm>
            <a:off x="6709785" y="844942"/>
            <a:ext cx="5134674"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altLang="en-US" sz="2800" b="1" dirty="0">
                <a:solidFill>
                  <a:srgbClr val="5A5B5D"/>
                </a:solidFill>
              </a:rPr>
              <a:t>Arielle Baine</a:t>
            </a:r>
          </a:p>
          <a:p>
            <a:pPr algn="r"/>
            <a:r>
              <a:rPr lang="en-US" altLang="en-US" sz="2500" dirty="0">
                <a:solidFill>
                  <a:srgbClr val="5A5B5D"/>
                </a:solidFill>
              </a:rPr>
              <a:t>Cybersecurity Advisor, Region 3</a:t>
            </a:r>
          </a:p>
          <a:p>
            <a:pPr algn="r"/>
            <a:r>
              <a:rPr lang="en-US" altLang="en-US" sz="2500" dirty="0">
                <a:solidFill>
                  <a:srgbClr val="5A5B5D"/>
                </a:solidFill>
              </a:rPr>
              <a:t>Delaware Cyber State Coordinator</a:t>
            </a:r>
            <a:endParaRPr lang="en-US" altLang="en-US" sz="2800" dirty="0">
              <a:solidFill>
                <a:srgbClr val="5A5B5D"/>
              </a:solidFill>
            </a:endParaRPr>
          </a:p>
          <a:p>
            <a:pPr algn="r"/>
            <a:r>
              <a:rPr lang="en-US" altLang="en-US" sz="2800" dirty="0">
                <a:solidFill>
                  <a:srgbClr val="005288"/>
                </a:solidFill>
                <a:hlinkClick r:id="rId2">
                  <a:extLst>
                    <a:ext uri="{A12FA001-AC4F-418D-AE19-62706E023703}">
                      <ahyp:hlinkClr xmlns:ahyp="http://schemas.microsoft.com/office/drawing/2018/hyperlinkcolor" val="tx"/>
                    </a:ext>
                  </a:extLst>
                </a:hlinkClick>
              </a:rPr>
              <a:t>Arielle.Baine@cisa.dhs.gov</a:t>
            </a:r>
            <a:endParaRPr lang="en-US" altLang="en-US" sz="2800" dirty="0">
              <a:solidFill>
                <a:srgbClr val="005288"/>
              </a:solidFill>
            </a:endParaRPr>
          </a:p>
          <a:p>
            <a:pPr algn="r"/>
            <a:endParaRPr lang="en-US" altLang="en-US" sz="2800" dirty="0">
              <a:solidFill>
                <a:srgbClr val="5A5B5D"/>
              </a:solidFill>
            </a:endParaRPr>
          </a:p>
          <a:p>
            <a:pPr algn="r"/>
            <a:endParaRPr lang="en-US" altLang="en-US" sz="2800" dirty="0">
              <a:solidFill>
                <a:srgbClr val="5A5B5D"/>
              </a:solidFill>
            </a:endParaRPr>
          </a:p>
          <a:p>
            <a:pPr algn="r"/>
            <a:r>
              <a:rPr lang="en-US" altLang="en-US" sz="1800" dirty="0">
                <a:solidFill>
                  <a:srgbClr val="5A5B5D"/>
                </a:solidFill>
              </a:rPr>
              <a:t>Regional Support:</a:t>
            </a:r>
          </a:p>
          <a:p>
            <a:pPr algn="r"/>
            <a:r>
              <a:rPr lang="en-US" altLang="en-US" sz="1800" dirty="0">
                <a:solidFill>
                  <a:srgbClr val="005288"/>
                </a:solidFill>
                <a:hlinkClick r:id="rId3">
                  <a:extLst>
                    <a:ext uri="{A12FA001-AC4F-418D-AE19-62706E023703}">
                      <ahyp:hlinkClr xmlns:ahyp="http://schemas.microsoft.com/office/drawing/2018/hyperlinkcolor" val="tx"/>
                    </a:ext>
                  </a:extLst>
                </a:hlinkClick>
              </a:rPr>
              <a:t>CISARegion3@hq.dhs.gov</a:t>
            </a:r>
            <a:endParaRPr lang="en-US" altLang="en-US" sz="1800" dirty="0">
              <a:solidFill>
                <a:srgbClr val="005288"/>
              </a:solidFill>
            </a:endParaRPr>
          </a:p>
          <a:p>
            <a:pPr algn="r"/>
            <a:endParaRPr lang="en-US" altLang="en-US" sz="1800" dirty="0">
              <a:solidFill>
                <a:srgbClr val="5A5B5D"/>
              </a:solidFill>
            </a:endParaRPr>
          </a:p>
          <a:p>
            <a:pPr algn="r"/>
            <a:r>
              <a:rPr lang="en-US" altLang="en-US" sz="1800" dirty="0">
                <a:solidFill>
                  <a:srgbClr val="5A5B5D"/>
                </a:solidFill>
              </a:rPr>
              <a:t>To Report an Incident:</a:t>
            </a:r>
          </a:p>
          <a:p>
            <a:pPr algn="r"/>
            <a:r>
              <a:rPr lang="en-US" altLang="en-US" sz="1800" dirty="0">
                <a:solidFill>
                  <a:srgbClr val="005288"/>
                </a:solidFill>
                <a:hlinkClick r:id="rId4">
                  <a:extLst>
                    <a:ext uri="{A12FA001-AC4F-418D-AE19-62706E023703}">
                      <ahyp:hlinkClr xmlns:ahyp="http://schemas.microsoft.com/office/drawing/2018/hyperlinkcolor" val="tx"/>
                    </a:ext>
                  </a:extLst>
                </a:hlinkClick>
              </a:rPr>
              <a:t>https://us-cert.cisa.gov/report</a:t>
            </a:r>
            <a:endParaRPr lang="en-US" altLang="en-US" sz="1800" dirty="0">
              <a:solidFill>
                <a:srgbClr val="005288"/>
              </a:solidFill>
            </a:endParaRPr>
          </a:p>
          <a:p>
            <a:pPr algn="r"/>
            <a:endParaRPr lang="en-US" altLang="en-US" sz="1800" dirty="0">
              <a:solidFill>
                <a:srgbClr val="5A5B5D"/>
              </a:solidFill>
            </a:endParaRPr>
          </a:p>
          <a:p>
            <a:pPr algn="r"/>
            <a:r>
              <a:rPr lang="en-US" altLang="en-US" sz="1800" dirty="0">
                <a:solidFill>
                  <a:srgbClr val="5A5B5D"/>
                </a:solidFill>
              </a:rPr>
              <a:t>Media Inquiries:</a:t>
            </a:r>
          </a:p>
          <a:p>
            <a:pPr algn="r"/>
            <a:r>
              <a:rPr lang="en-US" altLang="en-US" sz="1800" dirty="0">
                <a:solidFill>
                  <a:srgbClr val="005288"/>
                </a:solidFill>
                <a:hlinkClick r:id="rId5">
                  <a:extLst>
                    <a:ext uri="{A12FA001-AC4F-418D-AE19-62706E023703}">
                      <ahyp:hlinkClr xmlns:ahyp="http://schemas.microsoft.com/office/drawing/2018/hyperlinkcolor" val="tx"/>
                    </a:ext>
                  </a:extLst>
                </a:hlinkClick>
              </a:rPr>
              <a:t>CISAMedia@cisa.dhs.gov</a:t>
            </a:r>
            <a:endParaRPr lang="en-US" altLang="en-US" sz="1800" dirty="0">
              <a:solidFill>
                <a:srgbClr val="005288"/>
              </a:solidFill>
            </a:endParaRPr>
          </a:p>
          <a:p>
            <a:pPr algn="r"/>
            <a:endParaRPr lang="en-US" altLang="en-US" sz="2500" dirty="0">
              <a:solidFill>
                <a:srgbClr val="5A5B5D"/>
              </a:solidFill>
            </a:endParaRPr>
          </a:p>
        </p:txBody>
      </p:sp>
    </p:spTree>
    <p:extLst>
      <p:ext uri="{BB962C8B-B14F-4D97-AF65-F5344CB8AC3E}">
        <p14:creationId xmlns:p14="http://schemas.microsoft.com/office/powerpoint/2010/main" val="462316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27FCC-6D20-4282-A7D8-33CD80CFAF33}"/>
              </a:ext>
            </a:extLst>
          </p:cNvPr>
          <p:cNvSpPr>
            <a:spLocks noGrp="1"/>
          </p:cNvSpPr>
          <p:nvPr>
            <p:ph type="sldNum" sz="quarter" idx="4294967295"/>
          </p:nvPr>
        </p:nvSpPr>
        <p:spPr>
          <a:xfrm>
            <a:off x="11658600" y="6167438"/>
            <a:ext cx="533400" cy="2778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DC5A1-24AC-EE45-8892-34F91BFF9321}" type="slidenum">
              <a:rPr kumimoji="0" lang="en-US" altLang="en-US" sz="1200" b="1" i="0" u="none" strike="noStrike" kern="1200" cap="none" spc="0" normalizeH="0" baseline="0" noProof="0" smtClean="0">
                <a:ln>
                  <a:noFill/>
                </a:ln>
                <a:solidFill>
                  <a:srgbClr val="5A5B5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1" i="0" u="none" strike="noStrike" kern="1200" cap="none" spc="0" normalizeH="0" baseline="0" noProof="0" dirty="0">
              <a:ln>
                <a:noFill/>
              </a:ln>
              <a:solidFill>
                <a:srgbClr val="5A5B5D"/>
              </a:solidFill>
              <a:effectLst/>
              <a:uLnTx/>
              <a:uFillTx/>
              <a:latin typeface="Arial"/>
              <a:ea typeface="+mn-ea"/>
              <a:cs typeface="+mn-cs"/>
            </a:endParaRPr>
          </a:p>
        </p:txBody>
      </p:sp>
    </p:spTree>
    <p:extLst>
      <p:ext uri="{BB962C8B-B14F-4D97-AF65-F5344CB8AC3E}">
        <p14:creationId xmlns:p14="http://schemas.microsoft.com/office/powerpoint/2010/main" val="98290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726B0A-BFC6-4F54-B70D-B0AF7EF5EEA4}"/>
              </a:ext>
            </a:extLst>
          </p:cNvPr>
          <p:cNvSpPr txBox="1"/>
          <p:nvPr/>
        </p:nvSpPr>
        <p:spPr>
          <a:xfrm>
            <a:off x="531007" y="192767"/>
            <a:ext cx="6986789"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CISA Regional Offices</a:t>
            </a:r>
          </a:p>
        </p:txBody>
      </p:sp>
      <p:cxnSp>
        <p:nvCxnSpPr>
          <p:cNvPr id="12" name="Straight Connector 11">
            <a:extLst>
              <a:ext uri="{FF2B5EF4-FFF2-40B4-BE49-F238E27FC236}">
                <a16:creationId xmlns:a16="http://schemas.microsoft.com/office/drawing/2014/main" id="{8C1FA623-15B0-412C-BE95-9B490CA72C20}"/>
              </a:ext>
            </a:extLst>
          </p:cNvPr>
          <p:cNvCxnSpPr>
            <a:cxnSpLocks/>
          </p:cNvCxnSpPr>
          <p:nvPr/>
        </p:nvCxnSpPr>
        <p:spPr bwMode="auto">
          <a:xfrm>
            <a:off x="-1" y="968975"/>
            <a:ext cx="5464630"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4" name="Slide Number Placeholder 3">
            <a:extLst>
              <a:ext uri="{FF2B5EF4-FFF2-40B4-BE49-F238E27FC236}">
                <a16:creationId xmlns:a16="http://schemas.microsoft.com/office/drawing/2014/main" id="{E70B3639-F934-42DD-B438-C137DAB59B5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F9F39635-AB13-49B0-8611-1D00878E5242}"/>
              </a:ext>
            </a:extLst>
          </p:cNvPr>
          <p:cNvPicPr>
            <a:picLocks noChangeAspect="1"/>
          </p:cNvPicPr>
          <p:nvPr/>
        </p:nvPicPr>
        <p:blipFill rotWithShape="1">
          <a:blip r:embed="rId3"/>
          <a:srcRect l="1192" t="3294" r="931"/>
          <a:stretch/>
        </p:blipFill>
        <p:spPr>
          <a:xfrm>
            <a:off x="1878729" y="1218151"/>
            <a:ext cx="8216936" cy="5017858"/>
          </a:xfrm>
          <a:prstGeom prst="rect">
            <a:avLst/>
          </a:prstGeom>
          <a:ln w="76200">
            <a:noFill/>
          </a:ln>
        </p:spPr>
      </p:pic>
      <p:sp>
        <p:nvSpPr>
          <p:cNvPr id="14" name="Slide Number Placeholder 3">
            <a:extLst>
              <a:ext uri="{FF2B5EF4-FFF2-40B4-BE49-F238E27FC236}">
                <a16:creationId xmlns:a16="http://schemas.microsoft.com/office/drawing/2014/main" id="{F96F9DD1-FF8D-4A72-91F4-CF40E42C1811}"/>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36618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4">
            <a:extLst>
              <a:ext uri="{FF2B5EF4-FFF2-40B4-BE49-F238E27FC236}">
                <a16:creationId xmlns:a16="http://schemas.microsoft.com/office/drawing/2014/main" id="{3F6E486F-014F-7446-A341-2D6F032A6667}"/>
              </a:ext>
            </a:extLst>
          </p:cNvPr>
          <p:cNvSpPr>
            <a:spLocks noGrp="1" noChangeArrowheads="1"/>
          </p:cNvSpPr>
          <p:nvPr>
            <p:ph idx="1"/>
          </p:nvPr>
        </p:nvSpPr>
        <p:spPr bwMode="auto">
          <a:xfrm>
            <a:off x="4244454" y="1403682"/>
            <a:ext cx="7751929" cy="44002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Provides steady state and incident operations support, critical infrastructure analysis and strategic outreach to critical infrastructure partners</a:t>
            </a:r>
          </a:p>
          <a:p>
            <a:r>
              <a:rPr lang="en-US" altLang="en-US" dirty="0"/>
              <a:t>Conducts field operations for critical infrastructure protection efforts</a:t>
            </a:r>
          </a:p>
          <a:p>
            <a:pPr lvl="1"/>
            <a:r>
              <a:rPr lang="en-US" altLang="en-US" dirty="0"/>
              <a:t>Cyber Security Advisors (CSAs)</a:t>
            </a:r>
          </a:p>
          <a:p>
            <a:pPr lvl="1"/>
            <a:r>
              <a:rPr lang="en-US" altLang="en-US" dirty="0"/>
              <a:t>Protective Security Advisors (PSAs)</a:t>
            </a:r>
          </a:p>
          <a:p>
            <a:pPr lvl="1"/>
            <a:r>
              <a:rPr lang="en-US" altLang="en-US" dirty="0"/>
              <a:t>Chemical Security Inspectors (CSIs)</a:t>
            </a:r>
          </a:p>
          <a:p>
            <a:pPr lvl="1"/>
            <a:r>
              <a:rPr lang="en-US" altLang="en-US" dirty="0"/>
              <a:t>Emergency Communications Coordinators (ECCs)</a:t>
            </a:r>
          </a:p>
          <a:p>
            <a:pPr lvl="1"/>
            <a:r>
              <a:rPr lang="en-US" altLang="en-US" dirty="0"/>
              <a:t>Bombing Prevention Coordinators (BPCs)</a:t>
            </a:r>
          </a:p>
        </p:txBody>
      </p:sp>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b="0" dirty="0"/>
              <a:t>CISA Region 3</a:t>
            </a: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B20F3-4946-6446-BF0F-53EBEE663290}" type="slidenum">
              <a:rPr lang="en-US" altLang="en-US" sz="1200" smtClean="0">
                <a:solidFill>
                  <a:srgbClr val="000000"/>
                </a:solidFill>
              </a:rPr>
              <a:pPr/>
              <a:t>5</a:t>
            </a:fld>
            <a:endParaRPr lang="en-US" altLang="en-US" sz="1200" dirty="0">
              <a:solidFill>
                <a:srgbClr val="000000"/>
              </a:solidFill>
            </a:endParaRPr>
          </a:p>
        </p:txBody>
      </p:sp>
      <p:sp>
        <p:nvSpPr>
          <p:cNvPr id="7" name="object 5">
            <a:extLst>
              <a:ext uri="{FF2B5EF4-FFF2-40B4-BE49-F238E27FC236}">
                <a16:creationId xmlns:a16="http://schemas.microsoft.com/office/drawing/2014/main" id="{DC55DA2D-CA78-49A6-9A30-ECB4278954B3}"/>
              </a:ext>
            </a:extLst>
          </p:cNvPr>
          <p:cNvSpPr/>
          <p:nvPr/>
        </p:nvSpPr>
        <p:spPr>
          <a:xfrm>
            <a:off x="252484" y="2100972"/>
            <a:ext cx="3991970" cy="2880644"/>
          </a:xfrm>
          <a:prstGeom prst="rect">
            <a:avLst/>
          </a:prstGeom>
          <a: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Lst>
            </a:blip>
            <a:stretch>
              <a:fillRect l="-447988" t="-282481" r="-124380" b="-266042"/>
            </a:stretch>
          </a:blip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6" name="Straight Connector 5">
            <a:extLst>
              <a:ext uri="{FF2B5EF4-FFF2-40B4-BE49-F238E27FC236}">
                <a16:creationId xmlns:a16="http://schemas.microsoft.com/office/drawing/2014/main" id="{97DF56FB-87C4-4728-90E9-C475E1EC2915}"/>
              </a:ext>
            </a:extLst>
          </p:cNvPr>
          <p:cNvCxnSpPr>
            <a:cxnSpLocks/>
          </p:cNvCxnSpPr>
          <p:nvPr/>
        </p:nvCxnSpPr>
        <p:spPr bwMode="auto">
          <a:xfrm>
            <a:off x="-1" y="1113353"/>
            <a:ext cx="4122822"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Tree>
    <p:extLst>
      <p:ext uri="{BB962C8B-B14F-4D97-AF65-F5344CB8AC3E}">
        <p14:creationId xmlns:p14="http://schemas.microsoft.com/office/powerpoint/2010/main" val="92563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10886" y="192767"/>
            <a:ext cx="11743149" cy="819752"/>
            <a:chOff x="10886" y="192767"/>
            <a:chExt cx="11743149" cy="819752"/>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State of Cybersecurity 2022</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10886" y="1012519"/>
              <a:ext cx="6964680"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AC774B93-5690-414C-BFF9-2EBE35F6A7CB}"/>
              </a:ext>
            </a:extLst>
          </p:cNvPr>
          <p:cNvSpPr txBox="1"/>
          <p:nvPr/>
        </p:nvSpPr>
        <p:spPr>
          <a:xfrm>
            <a:off x="531007" y="1406061"/>
            <a:ext cx="11318607" cy="4478149"/>
          </a:xfrm>
          <a:prstGeom prst="rect">
            <a:avLst/>
          </a:prstGeom>
          <a:noFill/>
        </p:spPr>
        <p:txBody>
          <a:bodyPr wrap="square">
            <a:spAutoFit/>
          </a:bodyPr>
          <a:lstStyle/>
          <a:p>
            <a:r>
              <a:rPr lang="en-US" sz="2500" b="1" i="0" strike="noStrike" baseline="0" dirty="0">
                <a:solidFill>
                  <a:srgbClr val="005288"/>
                </a:solidFill>
                <a:latin typeface="Arial" panose="020B0604020202020204" pitchFamily="34" charset="0"/>
              </a:rPr>
              <a:t>Every organization is at risk </a:t>
            </a:r>
            <a:r>
              <a:rPr lang="en-US" sz="2500" i="0" strike="noStrike" baseline="0" dirty="0">
                <a:solidFill>
                  <a:srgbClr val="6D6D6D"/>
                </a:solidFill>
                <a:latin typeface="Arial" panose="020B0604020202020204" pitchFamily="34" charset="0"/>
              </a:rPr>
              <a:t>from cyber threats </a:t>
            </a:r>
            <a:r>
              <a:rPr lang="en-US" sz="2500" dirty="0">
                <a:solidFill>
                  <a:srgbClr val="6D6D6D"/>
                </a:solidFill>
                <a:latin typeface="Arial" panose="020B0604020202020204" pitchFamily="34" charset="0"/>
              </a:rPr>
              <a:t>that can disrupt essential services and potentially result in impacts to security, national economic security, national public health or safety</a:t>
            </a:r>
          </a:p>
          <a:p>
            <a:endParaRPr lang="en-US" sz="3000" dirty="0">
              <a:solidFill>
                <a:srgbClr val="6D6D6D"/>
              </a:solidFill>
              <a:latin typeface="Arial" panose="020B0604020202020204" pitchFamily="34" charset="0"/>
            </a:endParaRPr>
          </a:p>
          <a:p>
            <a:r>
              <a:rPr lang="en-US" sz="2500" dirty="0">
                <a:solidFill>
                  <a:srgbClr val="6D6D6D"/>
                </a:solidFill>
                <a:latin typeface="Arial" panose="020B0604020202020204" pitchFamily="34" charset="0"/>
              </a:rPr>
              <a:t>Major Threat Themes:</a:t>
            </a:r>
            <a:endParaRPr lang="en-US" sz="2500" b="0" i="0" u="none" strike="noStrike" baseline="0" dirty="0">
              <a:solidFill>
                <a:srgbClr val="6D6D6D"/>
              </a:solidFill>
              <a:latin typeface="Arial" panose="020B0604020202020204" pitchFamily="34" charset="0"/>
            </a:endParaRPr>
          </a:p>
          <a:p>
            <a:pPr marL="342900" indent="-342900">
              <a:buFont typeface="Arial" panose="020B0604020202020204" pitchFamily="34" charset="0"/>
              <a:buChar char="•"/>
            </a:pPr>
            <a:r>
              <a:rPr lang="en-US" sz="2500" b="0" i="0" u="none" strike="noStrike" baseline="0" dirty="0">
                <a:solidFill>
                  <a:srgbClr val="6D6D6D"/>
                </a:solidFill>
                <a:latin typeface="Arial" panose="020B0604020202020204" pitchFamily="34" charset="0"/>
              </a:rPr>
              <a:t>Geopolitical Tensions (i.e.</a:t>
            </a:r>
            <a:r>
              <a:rPr lang="en-US" sz="2500" dirty="0">
                <a:solidFill>
                  <a:srgbClr val="6D6D6D"/>
                </a:solidFill>
                <a:latin typeface="Arial" panose="020B0604020202020204" pitchFamily="34" charset="0"/>
              </a:rPr>
              <a:t>, </a:t>
            </a:r>
            <a:r>
              <a:rPr lang="en-US" sz="2500" b="0" i="0" u="none" strike="noStrike" baseline="0" dirty="0">
                <a:solidFill>
                  <a:srgbClr val="6D6D6D"/>
                </a:solidFill>
                <a:latin typeface="Arial" panose="020B0604020202020204" pitchFamily="34" charset="0"/>
              </a:rPr>
              <a:t>Russia’s invasion of Ukraine)</a:t>
            </a:r>
          </a:p>
          <a:p>
            <a:pPr marL="342900" indent="-342900">
              <a:buFont typeface="Arial" panose="020B0604020202020204" pitchFamily="34" charset="0"/>
              <a:buChar char="•"/>
            </a:pPr>
            <a:r>
              <a:rPr lang="en-US" sz="2500" dirty="0">
                <a:solidFill>
                  <a:srgbClr val="6D6D6D"/>
                </a:solidFill>
                <a:latin typeface="Arial" panose="020B0604020202020204" pitchFamily="34" charset="0"/>
              </a:rPr>
              <a:t>Interconnected Cyber-Physical Systems</a:t>
            </a:r>
          </a:p>
          <a:p>
            <a:pPr marL="342900" indent="-342900">
              <a:buFont typeface="Arial" panose="020B0604020202020204" pitchFamily="34" charset="0"/>
              <a:buChar char="•"/>
            </a:pPr>
            <a:r>
              <a:rPr lang="en-US" sz="2500" dirty="0">
                <a:solidFill>
                  <a:srgbClr val="6D6D6D"/>
                </a:solidFill>
                <a:latin typeface="Arial" panose="020B0604020202020204" pitchFamily="34" charset="0"/>
              </a:rPr>
              <a:t>Supply Chain Integrity </a:t>
            </a:r>
          </a:p>
          <a:p>
            <a:pPr marL="342900" indent="-342900">
              <a:buFont typeface="Arial" panose="020B0604020202020204" pitchFamily="34" charset="0"/>
              <a:buChar char="•"/>
            </a:pPr>
            <a:r>
              <a:rPr lang="en-US" sz="2500" dirty="0">
                <a:solidFill>
                  <a:srgbClr val="6D6D6D"/>
                </a:solidFill>
                <a:latin typeface="Arial" panose="020B0604020202020204" pitchFamily="34" charset="0"/>
              </a:rPr>
              <a:t>External Dependencies Blind Spots</a:t>
            </a:r>
          </a:p>
          <a:p>
            <a:pPr marL="342900" indent="-342900">
              <a:buFont typeface="Arial" panose="020B0604020202020204" pitchFamily="34" charset="0"/>
              <a:buChar char="•"/>
            </a:pPr>
            <a:r>
              <a:rPr lang="en-US" sz="2500" dirty="0">
                <a:solidFill>
                  <a:srgbClr val="6D6D6D"/>
                </a:solidFill>
                <a:latin typeface="Arial" panose="020B0604020202020204" pitchFamily="34" charset="0"/>
              </a:rPr>
              <a:t>Ransomware as a Service (RaaS)</a:t>
            </a:r>
          </a:p>
          <a:p>
            <a:pPr marL="342900" indent="-342900">
              <a:buFont typeface="Arial" panose="020B0604020202020204" pitchFamily="34" charset="0"/>
              <a:buChar char="•"/>
            </a:pPr>
            <a:endParaRPr lang="en-US" sz="3000" dirty="0">
              <a:solidFill>
                <a:srgbClr val="6D6D6D"/>
              </a:solidFill>
              <a:latin typeface="Arial" panose="020B0604020202020204" pitchFamily="34" charset="0"/>
            </a:endParaRP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157509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10886" y="192767"/>
            <a:ext cx="11743149" cy="819752"/>
            <a:chOff x="10886" y="192767"/>
            <a:chExt cx="11743149" cy="819752"/>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Geopolitical Tensions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a:off x="10886" y="1012519"/>
              <a:ext cx="5344885"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AC774B93-5690-414C-BFF9-2EBE35F6A7CB}"/>
              </a:ext>
            </a:extLst>
          </p:cNvPr>
          <p:cNvSpPr txBox="1"/>
          <p:nvPr/>
        </p:nvSpPr>
        <p:spPr>
          <a:xfrm>
            <a:off x="631226" y="1183990"/>
            <a:ext cx="11318607" cy="4462760"/>
          </a:xfrm>
          <a:prstGeom prst="rect">
            <a:avLst/>
          </a:prstGeom>
          <a:noFill/>
        </p:spPr>
        <p:txBody>
          <a:bodyPr wrap="square">
            <a:spAutoFit/>
          </a:bodyPr>
          <a:lstStyle/>
          <a:p>
            <a:r>
              <a:rPr lang="en-US" sz="2000" b="0" i="0" u="none" strike="noStrike" baseline="0" dirty="0">
                <a:solidFill>
                  <a:srgbClr val="6D6D6D"/>
                </a:solidFill>
                <a:latin typeface="Arial" panose="020B0604020202020204" pitchFamily="34" charset="0"/>
              </a:rPr>
              <a:t>Given </a:t>
            </a:r>
            <a:r>
              <a:rPr lang="en-US" sz="2000" dirty="0">
                <a:solidFill>
                  <a:srgbClr val="6D6D6D"/>
                </a:solidFill>
                <a:latin typeface="Arial" panose="020B0604020202020204" pitchFamily="34" charset="0"/>
              </a:rPr>
              <a:t>the </a:t>
            </a:r>
            <a:r>
              <a:rPr lang="en-US" sz="2000" b="0" i="0" u="none" strike="noStrike" baseline="0" dirty="0">
                <a:solidFill>
                  <a:srgbClr val="6D6D6D"/>
                </a:solidFill>
                <a:latin typeface="Arial" panose="020B0604020202020204" pitchFamily="34" charset="0"/>
              </a:rPr>
              <a:t>invasion of Ukraine by Russia, CISA has been leaning forward to inform our industry partners of potential threats. </a:t>
            </a:r>
            <a:r>
              <a:rPr lang="en-US" sz="2000" b="1" i="0" u="none" strike="noStrike" baseline="0" dirty="0">
                <a:solidFill>
                  <a:srgbClr val="005288"/>
                </a:solidFill>
                <a:latin typeface="Arial" panose="020B0604020202020204" pitchFamily="34" charset="0"/>
              </a:rPr>
              <a:t>We recommends all organizations</a:t>
            </a:r>
            <a:r>
              <a:rPr lang="en-US" sz="2000" i="0" u="none" strike="noStrike" baseline="0" dirty="0">
                <a:solidFill>
                  <a:srgbClr val="6D6D6D"/>
                </a:solidFill>
                <a:latin typeface="Arial" panose="020B0604020202020204" pitchFamily="34" charset="0"/>
              </a:rPr>
              <a:t>—regardless of size—adopt a heightened posture when it comes to cybersecurity and protecting their most critical assets. </a:t>
            </a:r>
          </a:p>
          <a:p>
            <a:endParaRPr lang="en-US" sz="2000" b="0" i="0" u="none" strike="noStrike" baseline="0" dirty="0">
              <a:solidFill>
                <a:srgbClr val="6D6D6D"/>
              </a:solidFill>
              <a:latin typeface="Arial" panose="020B0604020202020204" pitchFamily="34" charset="0"/>
            </a:endParaRPr>
          </a:p>
          <a:p>
            <a:r>
              <a:rPr lang="en-US" sz="2000" b="1" i="0" u="none" strike="noStrike" baseline="0" dirty="0">
                <a:solidFill>
                  <a:srgbClr val="6D6D6D"/>
                </a:solidFill>
                <a:latin typeface="Arial" panose="020B0604020202020204" pitchFamily="34" charset="0"/>
              </a:rPr>
              <a:t>Russian State-Sponsored Advanced Persistent Threats:</a:t>
            </a:r>
            <a:endParaRPr lang="en-US" sz="2000" b="1" dirty="0">
              <a:solidFill>
                <a:srgbClr val="6D6D6D"/>
              </a:solidFill>
              <a:latin typeface="Arial" panose="020B0604020202020204" pitchFamily="34" charset="0"/>
            </a:endParaRPr>
          </a:p>
          <a:p>
            <a:pPr marL="285750" indent="-285750">
              <a:buFont typeface="Arial" panose="020B0604020202020204" pitchFamily="34" charset="0"/>
              <a:buChar char="•"/>
            </a:pPr>
            <a:r>
              <a:rPr lang="en-US" sz="2000" dirty="0">
                <a:solidFill>
                  <a:srgbClr val="6D6D6D"/>
                </a:solidFill>
                <a:latin typeface="Arial" panose="020B0604020202020204" pitchFamily="34" charset="0"/>
              </a:rPr>
              <a:t>Decades of malicious cyber activity including targeted critical infrastructure attacks</a:t>
            </a:r>
          </a:p>
          <a:p>
            <a:pPr marL="285750" indent="-285750">
              <a:buFont typeface="Arial" panose="020B0604020202020204" pitchFamily="34" charset="0"/>
              <a:buChar char="•"/>
            </a:pPr>
            <a:r>
              <a:rPr lang="en-US" sz="2000" dirty="0">
                <a:solidFill>
                  <a:srgbClr val="6D6D6D"/>
                </a:solidFill>
                <a:latin typeface="Arial" panose="020B0604020202020204" pitchFamily="34" charset="0"/>
              </a:rPr>
              <a:t>Use cyber as a key component of their force projection</a:t>
            </a:r>
          </a:p>
          <a:p>
            <a:pPr marL="285750" indent="-285750">
              <a:buFont typeface="Arial" panose="020B0604020202020204" pitchFamily="34" charset="0"/>
              <a:buChar char="•"/>
            </a:pPr>
            <a:r>
              <a:rPr lang="en-US" sz="2000" dirty="0">
                <a:solidFill>
                  <a:srgbClr val="6D6D6D"/>
                </a:solidFill>
                <a:latin typeface="Arial" panose="020B0604020202020204" pitchFamily="34" charset="0"/>
              </a:rPr>
              <a:t>Recognize that disabling / destroying critical infrastructure can augment pressure on a country and accelerate their acceding to Russian objectives</a:t>
            </a:r>
          </a:p>
          <a:p>
            <a:pPr marL="285750" indent="-285750">
              <a:buFont typeface="Arial" panose="020B0604020202020204" pitchFamily="34" charset="0"/>
              <a:buChar char="•"/>
            </a:pPr>
            <a:r>
              <a:rPr lang="en-US" sz="2000" b="1" dirty="0">
                <a:solidFill>
                  <a:srgbClr val="005288"/>
                </a:solidFill>
                <a:latin typeface="Arial" panose="020B0604020202020204" pitchFamily="34" charset="0"/>
              </a:rPr>
              <a:t>Have the potential to escalate its destabilizing actions in ways that may impact others outside of Ukraine</a:t>
            </a:r>
          </a:p>
          <a:p>
            <a:endParaRPr lang="en-US" sz="1800" b="0" i="0" u="none" strike="noStrike" baseline="0" dirty="0">
              <a:solidFill>
                <a:srgbClr val="6D6D6D"/>
              </a:solidFill>
              <a:latin typeface="Arial" panose="020B0604020202020204" pitchFamily="34" charset="0"/>
            </a:endParaRPr>
          </a:p>
          <a:p>
            <a:endParaRPr lang="en-US" sz="1800" b="0" i="0" u="none" strike="noStrike" baseline="0" dirty="0">
              <a:solidFill>
                <a:srgbClr val="6D6D6D"/>
              </a:solidFill>
              <a:latin typeface="Arial" panose="020B0604020202020204" pitchFamily="34" charset="0"/>
            </a:endParaRPr>
          </a:p>
          <a:p>
            <a:r>
              <a:rPr lang="en-US" sz="1400" dirty="0">
                <a:solidFill>
                  <a:srgbClr val="6D6D6D"/>
                </a:solidFill>
                <a:latin typeface="Arial" panose="020B0604020202020204" pitchFamily="34" charset="0"/>
              </a:rPr>
              <a:t>NOTE: While there are not currently any specific credible threats to the U.S. homeland, we are mindful of the potential for the Russian government to consider escalating its destabilizing actions in ways that may impact others outside of Ukraine.</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209013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B3639-F934-42DD-B438-C137DAB59B5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B367E4-E490-5D4C-B162-F1E62EFCCBB8}"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id="{6CF7D39D-9148-4B6F-A768-E7E8051268BD}"/>
              </a:ext>
            </a:extLst>
          </p:cNvPr>
          <p:cNvCxnSpPr>
            <a:cxnSpLocks/>
          </p:cNvCxnSpPr>
          <p:nvPr/>
        </p:nvCxnSpPr>
        <p:spPr bwMode="auto">
          <a:xfrm>
            <a:off x="0" y="968975"/>
            <a:ext cx="8477794"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45CCD5A5-738E-4774-8C84-90CF933D6AF9}"/>
              </a:ext>
            </a:extLst>
          </p:cNvPr>
          <p:cNvSpPr txBox="1"/>
          <p:nvPr/>
        </p:nvSpPr>
        <p:spPr>
          <a:xfrm>
            <a:off x="531007" y="104230"/>
            <a:ext cx="11210508" cy="707886"/>
          </a:xfrm>
          <a:prstGeom prst="rect">
            <a:avLst/>
          </a:prstGeom>
          <a:noFill/>
        </p:spPr>
        <p:txBody>
          <a:bodyPr wrap="square" rtlCol="0">
            <a:spAutoFit/>
          </a:bodyPr>
          <a:lstStyle/>
          <a:p>
            <a:r>
              <a:rPr lang="en-US" sz="4000" dirty="0">
                <a:solidFill>
                  <a:srgbClr val="005288"/>
                </a:solidFill>
                <a:latin typeface="Franklin Gothic Medium" panose="020B0603020102020204" pitchFamily="34" charset="0"/>
              </a:rPr>
              <a:t>Understanding Russia’s Capabilities</a:t>
            </a:r>
          </a:p>
        </p:txBody>
      </p:sp>
      <p:sp>
        <p:nvSpPr>
          <p:cNvPr id="28" name="TextBox 27">
            <a:extLst>
              <a:ext uri="{FF2B5EF4-FFF2-40B4-BE49-F238E27FC236}">
                <a16:creationId xmlns:a16="http://schemas.microsoft.com/office/drawing/2014/main" id="{9CDD961A-725C-4799-A170-C28DA65AA868}"/>
              </a:ext>
            </a:extLst>
          </p:cNvPr>
          <p:cNvSpPr txBox="1"/>
          <p:nvPr/>
        </p:nvSpPr>
        <p:spPr>
          <a:xfrm>
            <a:off x="413438" y="1648645"/>
            <a:ext cx="4302251" cy="3477875"/>
          </a:xfrm>
          <a:prstGeom prst="rect">
            <a:avLst/>
          </a:prstGeom>
          <a:noFill/>
        </p:spPr>
        <p:txBody>
          <a:bodyPr wrap="square">
            <a:spAutoFit/>
          </a:bodyPr>
          <a:lstStyle/>
          <a:p>
            <a:pPr>
              <a:buClrTx/>
            </a:pPr>
            <a:r>
              <a:rPr lang="en-US" sz="2000" dirty="0">
                <a:solidFill>
                  <a:srgbClr val="6D6D6D"/>
                </a:solidFill>
              </a:rPr>
              <a:t>Targeted key industries &amp; organizations in the United States:</a:t>
            </a:r>
          </a:p>
          <a:p>
            <a:pPr marL="342900" indent="-342900">
              <a:buClrTx/>
              <a:buFont typeface="Arial" panose="020B0604020202020204" pitchFamily="34" charset="0"/>
              <a:buChar char="•"/>
            </a:pPr>
            <a:r>
              <a:rPr lang="en-US" sz="2000" dirty="0">
                <a:solidFill>
                  <a:srgbClr val="6D6D6D"/>
                </a:solidFill>
              </a:rPr>
              <a:t>COVID-19 Research</a:t>
            </a:r>
          </a:p>
          <a:p>
            <a:pPr marL="342900" indent="-342900">
              <a:buClrTx/>
              <a:buFont typeface="Arial" panose="020B0604020202020204" pitchFamily="34" charset="0"/>
              <a:buChar char="•"/>
            </a:pPr>
            <a:r>
              <a:rPr lang="en-US" sz="2000" dirty="0">
                <a:solidFill>
                  <a:srgbClr val="6D6D6D"/>
                </a:solidFill>
              </a:rPr>
              <a:t>Healthcare and Pharmaceuticals</a:t>
            </a:r>
          </a:p>
          <a:p>
            <a:pPr marL="342900" indent="-342900">
              <a:buClrTx/>
              <a:buFont typeface="Arial" panose="020B0604020202020204" pitchFamily="34" charset="0"/>
              <a:buChar char="•"/>
            </a:pPr>
            <a:r>
              <a:rPr lang="en-US" sz="2000" dirty="0">
                <a:solidFill>
                  <a:srgbClr val="6D6D6D"/>
                </a:solidFill>
              </a:rPr>
              <a:t>Governments and Elections</a:t>
            </a:r>
          </a:p>
          <a:p>
            <a:pPr marL="342900" indent="-342900">
              <a:buClrTx/>
              <a:buFont typeface="Arial" panose="020B0604020202020204" pitchFamily="34" charset="0"/>
              <a:buChar char="•"/>
            </a:pPr>
            <a:r>
              <a:rPr lang="en-US" sz="2000" dirty="0">
                <a:solidFill>
                  <a:srgbClr val="6D6D6D"/>
                </a:solidFill>
              </a:rPr>
              <a:t>Defense</a:t>
            </a:r>
          </a:p>
          <a:p>
            <a:pPr marL="342900" indent="-342900">
              <a:buClrTx/>
              <a:buFont typeface="Arial" panose="020B0604020202020204" pitchFamily="34" charset="0"/>
              <a:buChar char="•"/>
            </a:pPr>
            <a:r>
              <a:rPr lang="en-US" sz="2000" dirty="0">
                <a:solidFill>
                  <a:srgbClr val="6D6D6D"/>
                </a:solidFill>
              </a:rPr>
              <a:t>Nuclear and Energy</a:t>
            </a:r>
          </a:p>
          <a:p>
            <a:pPr marL="342900" indent="-342900">
              <a:buClrTx/>
              <a:buFont typeface="Arial" panose="020B0604020202020204" pitchFamily="34" charset="0"/>
              <a:buChar char="•"/>
            </a:pPr>
            <a:r>
              <a:rPr lang="en-US" sz="2000" dirty="0">
                <a:solidFill>
                  <a:srgbClr val="6D6D6D"/>
                </a:solidFill>
              </a:rPr>
              <a:t>Water</a:t>
            </a:r>
          </a:p>
          <a:p>
            <a:pPr marL="342900" indent="-342900">
              <a:buClrTx/>
              <a:buFont typeface="Arial" panose="020B0604020202020204" pitchFamily="34" charset="0"/>
              <a:buChar char="•"/>
            </a:pPr>
            <a:r>
              <a:rPr lang="en-US" sz="2000" dirty="0">
                <a:solidFill>
                  <a:srgbClr val="6D6D6D"/>
                </a:solidFill>
              </a:rPr>
              <a:t>Aviation</a:t>
            </a:r>
          </a:p>
          <a:p>
            <a:pPr marL="342900" indent="-342900">
              <a:buClrTx/>
              <a:buFont typeface="Arial" panose="020B0604020202020204" pitchFamily="34" charset="0"/>
              <a:buChar char="•"/>
            </a:pPr>
            <a:r>
              <a:rPr lang="en-US" sz="2000" dirty="0">
                <a:solidFill>
                  <a:srgbClr val="6D6D6D"/>
                </a:solidFill>
              </a:rPr>
              <a:t>Critical Manufacturing</a:t>
            </a:r>
          </a:p>
          <a:p>
            <a:pPr marL="342900" indent="-342900">
              <a:buClrTx/>
              <a:buFont typeface="Arial" panose="020B0604020202020204" pitchFamily="34" charset="0"/>
              <a:buChar char="•"/>
            </a:pPr>
            <a:r>
              <a:rPr lang="en-US" sz="2000" dirty="0">
                <a:solidFill>
                  <a:srgbClr val="6D6D6D"/>
                </a:solidFill>
              </a:rPr>
              <a:t>More…</a:t>
            </a:r>
          </a:p>
        </p:txBody>
      </p:sp>
      <p:graphicFrame>
        <p:nvGraphicFramePr>
          <p:cNvPr id="3" name="Diagram 2">
            <a:extLst>
              <a:ext uri="{FF2B5EF4-FFF2-40B4-BE49-F238E27FC236}">
                <a16:creationId xmlns:a16="http://schemas.microsoft.com/office/drawing/2014/main" id="{8EE98475-B627-4EF2-920B-DD5BE76983A0}"/>
              </a:ext>
            </a:extLst>
          </p:cNvPr>
          <p:cNvGraphicFramePr/>
          <p:nvPr/>
        </p:nvGraphicFramePr>
        <p:xfrm>
          <a:off x="4741818" y="365766"/>
          <a:ext cx="7080068" cy="628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15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1F015BC-ECF3-4448-8C99-C41E27F365B1}"/>
              </a:ext>
            </a:extLst>
          </p:cNvPr>
          <p:cNvGrpSpPr/>
          <p:nvPr/>
        </p:nvGrpSpPr>
        <p:grpSpPr>
          <a:xfrm>
            <a:off x="10886" y="137347"/>
            <a:ext cx="11743149" cy="819759"/>
            <a:chOff x="10886" y="192767"/>
            <a:chExt cx="11743149" cy="819759"/>
          </a:xfrm>
        </p:grpSpPr>
        <p:sp>
          <p:nvSpPr>
            <p:cNvPr id="43" name="TextBox 42">
              <a:extLst>
                <a:ext uri="{FF2B5EF4-FFF2-40B4-BE49-F238E27FC236}">
                  <a16:creationId xmlns:a16="http://schemas.microsoft.com/office/drawing/2014/main" id="{13FA522B-DBD3-4DD4-8575-7D1243DD1437}"/>
                </a:ext>
              </a:extLst>
            </p:cNvPr>
            <p:cNvSpPr txBox="1"/>
            <p:nvPr/>
          </p:nvSpPr>
          <p:spPr>
            <a:xfrm>
              <a:off x="531007" y="192767"/>
              <a:ext cx="11223028" cy="677108"/>
            </a:xfrm>
            <a:prstGeom prst="rect">
              <a:avLst/>
            </a:prstGeom>
            <a:noFill/>
          </p:spPr>
          <p:txBody>
            <a:bodyPr wrap="square" rtlCol="0">
              <a:spAutoFit/>
            </a:bodyPr>
            <a:lstStyle/>
            <a:p>
              <a:r>
                <a:rPr lang="en-US" sz="3800" dirty="0">
                  <a:solidFill>
                    <a:srgbClr val="005288"/>
                  </a:solidFill>
                  <a:latin typeface="Franklin Gothic Medium" panose="020B0603020102020204" pitchFamily="34" charset="0"/>
                </a:rPr>
                <a:t>Latest Russian State-Sponsored Activity &amp; Advisories</a:t>
              </a:r>
            </a:p>
          </p:txBody>
        </p:sp>
        <p:cxnSp>
          <p:nvCxnSpPr>
            <p:cNvPr id="44" name="Straight Connector 43">
              <a:extLst>
                <a:ext uri="{FF2B5EF4-FFF2-40B4-BE49-F238E27FC236}">
                  <a16:creationId xmlns:a16="http://schemas.microsoft.com/office/drawing/2014/main" id="{618E3DB9-8180-476C-B495-A0874FFF8C69}"/>
                </a:ext>
              </a:extLst>
            </p:cNvPr>
            <p:cNvCxnSpPr>
              <a:cxnSpLocks/>
            </p:cNvCxnSpPr>
            <p:nvPr/>
          </p:nvCxnSpPr>
          <p:spPr bwMode="auto">
            <a:xfrm flipV="1">
              <a:off x="10886" y="1012525"/>
              <a:ext cx="11569676" cy="1"/>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AC774B93-5690-414C-BFF9-2EBE35F6A7CB}"/>
              </a:ext>
            </a:extLst>
          </p:cNvPr>
          <p:cNvSpPr txBox="1"/>
          <p:nvPr/>
        </p:nvSpPr>
        <p:spPr>
          <a:xfrm>
            <a:off x="588078" y="1605568"/>
            <a:ext cx="7947783" cy="4247317"/>
          </a:xfrm>
          <a:prstGeom prst="rect">
            <a:avLst/>
          </a:prstGeom>
          <a:noFill/>
        </p:spPr>
        <p:txBody>
          <a:bodyPr wrap="square">
            <a:spAutoFit/>
          </a:bodyPr>
          <a:lstStyle/>
          <a:p>
            <a:endParaRPr lang="en-US" sz="1500" b="1" dirty="0">
              <a:solidFill>
                <a:srgbClr val="6D6D6D"/>
              </a:solidFill>
            </a:endParaRPr>
          </a:p>
          <a:p>
            <a:pPr marL="285750" indent="-285750">
              <a:buFont typeface="Arial" panose="020B0604020202020204" pitchFamily="34" charset="0"/>
              <a:buChar char="•"/>
            </a:pPr>
            <a:r>
              <a:rPr lang="en-US" sz="1500" b="1" dirty="0">
                <a:solidFill>
                  <a:srgbClr val="6D6D6D"/>
                </a:solidFill>
              </a:rPr>
              <a:t>Russian APT actors seen using sophisticated cyber capabilities (AA22-011A) </a:t>
            </a:r>
            <a:r>
              <a:rPr lang="en-US" sz="1500" dirty="0">
                <a:solidFill>
                  <a:srgbClr val="6D6D6D"/>
                </a:solidFill>
              </a:rPr>
              <a:t>Released January 2022</a:t>
            </a:r>
          </a:p>
          <a:p>
            <a:pPr marL="285750" indent="-285750">
              <a:buFont typeface="Arial" panose="020B0604020202020204" pitchFamily="34" charset="0"/>
              <a:buChar char="•"/>
            </a:pPr>
            <a:endParaRPr lang="en-US" sz="1500" dirty="0">
              <a:solidFill>
                <a:srgbClr val="6D6D6D"/>
              </a:solidFill>
            </a:endParaRPr>
          </a:p>
          <a:p>
            <a:pPr marL="285750" indent="-285750">
              <a:buFont typeface="Arial" panose="020B0604020202020204" pitchFamily="34" charset="0"/>
              <a:buChar char="•"/>
            </a:pPr>
            <a:r>
              <a:rPr lang="en-US" sz="1500" b="1" dirty="0">
                <a:solidFill>
                  <a:srgbClr val="6D6D6D"/>
                </a:solidFill>
              </a:rPr>
              <a:t>Destructive Malware Targeting Organizations in Ukraine (AA22-057A) </a:t>
            </a:r>
            <a:r>
              <a:rPr lang="en-US" sz="1500" dirty="0">
                <a:solidFill>
                  <a:srgbClr val="6D6D6D"/>
                </a:solidFill>
              </a:rPr>
              <a:t>February &amp; April 2022</a:t>
            </a:r>
          </a:p>
          <a:p>
            <a:pPr marL="285750" indent="-285750">
              <a:buFont typeface="Arial" panose="020B0604020202020204" pitchFamily="34" charset="0"/>
              <a:buChar char="•"/>
            </a:pPr>
            <a:endParaRPr lang="en-US" sz="1500" dirty="0">
              <a:solidFill>
                <a:srgbClr val="6D6D6D"/>
              </a:solidFill>
            </a:endParaRPr>
          </a:p>
          <a:p>
            <a:pPr marL="285750" indent="-285750">
              <a:buFont typeface="Arial" panose="020B0604020202020204" pitchFamily="34" charset="0"/>
              <a:buChar char="•"/>
            </a:pPr>
            <a:r>
              <a:rPr lang="en-US" sz="1500" b="1" dirty="0">
                <a:solidFill>
                  <a:srgbClr val="6D6D6D"/>
                </a:solidFill>
              </a:rPr>
              <a:t>Strengthening Cybersecurity of SATCOM Providers &amp; Customers (AA22-076A) </a:t>
            </a:r>
            <a:r>
              <a:rPr lang="en-US" sz="1500" dirty="0">
                <a:solidFill>
                  <a:srgbClr val="6D6D6D"/>
                </a:solidFill>
              </a:rPr>
              <a:t>March &amp; May 2022</a:t>
            </a:r>
          </a:p>
          <a:p>
            <a:pPr marL="285750" indent="-285750">
              <a:buFont typeface="Arial" panose="020B0604020202020204" pitchFamily="34" charset="0"/>
              <a:buChar char="•"/>
            </a:pPr>
            <a:endParaRPr lang="en-US" sz="1500" dirty="0">
              <a:solidFill>
                <a:srgbClr val="6D6D6D"/>
              </a:solidFill>
            </a:endParaRPr>
          </a:p>
          <a:p>
            <a:pPr marL="285750" indent="-285750">
              <a:buFont typeface="Arial" panose="020B0604020202020204" pitchFamily="34" charset="0"/>
              <a:buChar char="•"/>
            </a:pPr>
            <a:r>
              <a:rPr lang="en-US" sz="1500" b="1" dirty="0">
                <a:solidFill>
                  <a:srgbClr val="6D6D6D"/>
                </a:solidFill>
              </a:rPr>
              <a:t>Russian Cyber Actors Exploiting Default Authentication and “</a:t>
            </a:r>
            <a:r>
              <a:rPr lang="en-US" sz="1500" b="1" dirty="0" err="1">
                <a:solidFill>
                  <a:srgbClr val="6D6D6D"/>
                </a:solidFill>
              </a:rPr>
              <a:t>PrintNightmare</a:t>
            </a:r>
            <a:r>
              <a:rPr lang="en-US" sz="1500" b="1" dirty="0">
                <a:solidFill>
                  <a:srgbClr val="6D6D6D"/>
                </a:solidFill>
              </a:rPr>
              <a:t>” (AA22-074A) </a:t>
            </a:r>
            <a:r>
              <a:rPr lang="en-US" sz="1500" dirty="0">
                <a:solidFill>
                  <a:srgbClr val="6D6D6D"/>
                </a:solidFill>
              </a:rPr>
              <a:t>March 2022</a:t>
            </a:r>
          </a:p>
          <a:p>
            <a:pPr marL="285750" indent="-285750">
              <a:buFont typeface="Arial" panose="020B0604020202020204" pitchFamily="34" charset="0"/>
              <a:buChar char="•"/>
            </a:pPr>
            <a:endParaRPr lang="en-US" sz="1500" dirty="0">
              <a:solidFill>
                <a:srgbClr val="6D6D6D"/>
              </a:solidFill>
            </a:endParaRPr>
          </a:p>
          <a:p>
            <a:pPr marL="285750" indent="-285750">
              <a:buFont typeface="Arial" panose="020B0604020202020204" pitchFamily="34" charset="0"/>
              <a:buChar char="•"/>
            </a:pPr>
            <a:r>
              <a:rPr lang="en-US" sz="1500" b="1" dirty="0">
                <a:solidFill>
                  <a:srgbClr val="6D6D6D"/>
                </a:solidFill>
              </a:rPr>
              <a:t>TTPs of Indicted State-Sponsored Russian Cyber Actors Targeting the Energy Sector (AA22-083A) </a:t>
            </a:r>
            <a:r>
              <a:rPr lang="en-US" sz="1500" dirty="0">
                <a:solidFill>
                  <a:srgbClr val="6D6D6D"/>
                </a:solidFill>
              </a:rPr>
              <a:t>March 2022</a:t>
            </a:r>
          </a:p>
          <a:p>
            <a:pPr marL="285750" indent="-285750">
              <a:buFont typeface="Arial" panose="020B0604020202020204" pitchFamily="34" charset="0"/>
              <a:buChar char="•"/>
            </a:pPr>
            <a:endParaRPr lang="en-US" sz="1500" dirty="0">
              <a:solidFill>
                <a:srgbClr val="6D6D6D"/>
              </a:solidFill>
            </a:endParaRPr>
          </a:p>
          <a:p>
            <a:pPr marL="285750" indent="-285750">
              <a:buFont typeface="Arial" panose="020B0604020202020204" pitchFamily="34" charset="0"/>
              <a:buChar char="•"/>
            </a:pPr>
            <a:r>
              <a:rPr lang="en-US" sz="1500" b="1" dirty="0">
                <a:solidFill>
                  <a:srgbClr val="6D6D6D"/>
                </a:solidFill>
              </a:rPr>
              <a:t>Russia State-Sponsored and Criminal Cyber Threats to Critical Infrastructure (AA22-110A) </a:t>
            </a:r>
            <a:r>
              <a:rPr lang="en-US" sz="1500" dirty="0">
                <a:solidFill>
                  <a:srgbClr val="6D6D6D"/>
                </a:solidFill>
              </a:rPr>
              <a:t>April &amp; May 2022</a:t>
            </a:r>
          </a:p>
        </p:txBody>
      </p:sp>
      <p:sp>
        <p:nvSpPr>
          <p:cNvPr id="13" name="Slide Number Placeholder 3">
            <a:extLst>
              <a:ext uri="{FF2B5EF4-FFF2-40B4-BE49-F238E27FC236}">
                <a16:creationId xmlns:a16="http://schemas.microsoft.com/office/drawing/2014/main" id="{CDADB09C-8AB5-4897-B721-6737B7B8F43E}"/>
              </a:ext>
            </a:extLst>
          </p:cNvPr>
          <p:cNvSpPr txBox="1">
            <a:spLocks/>
          </p:cNvSpPr>
          <p:nvPr/>
        </p:nvSpPr>
        <p:spPr bwMode="black">
          <a:xfrm>
            <a:off x="11047162" y="6306983"/>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r" defTabSz="914400" rtl="0" eaLnBrk="1" latinLnBrk="0" hangingPunct="1">
              <a:defRPr sz="1200" b="1" kern="1200">
                <a:solidFill>
                  <a:srgbClr val="5A5B5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E5B367E4-E490-5D4C-B162-F1E62EFCCBB8}" type="slidenum">
              <a:rPr lang="en-US" altLang="en-US" smtClean="0">
                <a:latin typeface="Arial" panose="020B0604020202020204" pitchFamily="34" charset="0"/>
              </a:rPr>
              <a:pPr eaLnBrk="0" fontAlgn="base" hangingPunct="0">
                <a:spcBef>
                  <a:spcPct val="0"/>
                </a:spcBef>
                <a:spcAft>
                  <a:spcPct val="0"/>
                </a:spcAft>
                <a:defRPr/>
              </a:pPr>
              <a:t>9</a:t>
            </a:fld>
            <a:endParaRPr lang="en-US" altLang="en-US" dirty="0">
              <a:latin typeface="Arial" panose="020B0604020202020204" pitchFamily="34" charset="0"/>
            </a:endParaRPr>
          </a:p>
        </p:txBody>
      </p:sp>
      <p:sp>
        <p:nvSpPr>
          <p:cNvPr id="11" name="TextBox 10">
            <a:extLst>
              <a:ext uri="{FF2B5EF4-FFF2-40B4-BE49-F238E27FC236}">
                <a16:creationId xmlns:a16="http://schemas.microsoft.com/office/drawing/2014/main" id="{95EE70AD-AD9E-4784-96EC-380844761B79}"/>
              </a:ext>
            </a:extLst>
          </p:cNvPr>
          <p:cNvSpPr txBox="1"/>
          <p:nvPr/>
        </p:nvSpPr>
        <p:spPr>
          <a:xfrm>
            <a:off x="8468170" y="2290395"/>
            <a:ext cx="3126248" cy="2939266"/>
          </a:xfrm>
          <a:prstGeom prst="rect">
            <a:avLst/>
          </a:prstGeom>
          <a:noFill/>
          <a:ln w="57150">
            <a:solidFill>
              <a:srgbClr val="005288"/>
            </a:solidFill>
          </a:ln>
        </p:spPr>
        <p:txBody>
          <a:bodyPr wrap="square">
            <a:spAutoFit/>
          </a:bodyPr>
          <a:lstStyle/>
          <a:p>
            <a:endParaRPr lang="en-US" sz="1500" b="1" i="0" strike="noStrike" baseline="0" dirty="0">
              <a:solidFill>
                <a:srgbClr val="005288"/>
              </a:solidFill>
              <a:latin typeface="Arial" panose="020B0604020202020204" pitchFamily="34" charset="0"/>
            </a:endParaRPr>
          </a:p>
          <a:p>
            <a:r>
              <a:rPr lang="en-US" sz="1500" b="1" i="0" strike="noStrike" baseline="0" dirty="0">
                <a:solidFill>
                  <a:srgbClr val="005288"/>
                </a:solidFill>
                <a:latin typeface="Arial" panose="020B0604020202020204" pitchFamily="34" charset="0"/>
              </a:rPr>
              <a:t>As of March 21, 2022…</a:t>
            </a:r>
          </a:p>
          <a:p>
            <a:endParaRPr lang="en-US" sz="1500" b="1" i="0" strike="noStrike" baseline="0" dirty="0">
              <a:solidFill>
                <a:srgbClr val="005288"/>
              </a:solidFill>
              <a:latin typeface="Arial" panose="020B0604020202020204" pitchFamily="34" charset="0"/>
            </a:endParaRPr>
          </a:p>
          <a:p>
            <a:r>
              <a:rPr lang="en-US" sz="1500" i="0" strike="noStrike" baseline="0" dirty="0">
                <a:solidFill>
                  <a:srgbClr val="6D6D6D"/>
                </a:solidFill>
                <a:latin typeface="Arial" panose="020B0604020202020204" pitchFamily="34" charset="0"/>
              </a:rPr>
              <a:t>The Biden-Harris Administration has </a:t>
            </a:r>
            <a:r>
              <a:rPr lang="en-US" sz="1500" b="1" i="0" strike="noStrike" baseline="0" dirty="0">
                <a:solidFill>
                  <a:srgbClr val="005288"/>
                </a:solidFill>
                <a:latin typeface="Arial" panose="020B0604020202020204" pitchFamily="34" charset="0"/>
              </a:rPr>
              <a:t>warned repeatedly </a:t>
            </a:r>
            <a:r>
              <a:rPr lang="en-US" sz="1500" i="0" strike="noStrike" baseline="0" dirty="0">
                <a:solidFill>
                  <a:srgbClr val="6D6D6D"/>
                </a:solidFill>
                <a:latin typeface="Arial" panose="020B0604020202020204" pitchFamily="34" charset="0"/>
              </a:rPr>
              <a:t>about the potential for Russia to engage in </a:t>
            </a:r>
            <a:r>
              <a:rPr lang="en-US" sz="1500" b="1" i="0" strike="noStrike" baseline="0" dirty="0">
                <a:solidFill>
                  <a:srgbClr val="005288"/>
                </a:solidFill>
                <a:latin typeface="Arial" panose="020B0604020202020204" pitchFamily="34" charset="0"/>
              </a:rPr>
              <a:t>malicious cyber activity </a:t>
            </a:r>
            <a:r>
              <a:rPr lang="en-US" sz="1500" i="0" strike="noStrike" baseline="0" dirty="0">
                <a:solidFill>
                  <a:srgbClr val="6D6D6D"/>
                </a:solidFill>
                <a:latin typeface="Arial" panose="020B0604020202020204" pitchFamily="34" charset="0"/>
              </a:rPr>
              <a:t>against the United States. There is now </a:t>
            </a:r>
            <a:r>
              <a:rPr lang="en-US" sz="1500" b="1" i="0" strike="noStrike" baseline="0" dirty="0">
                <a:solidFill>
                  <a:srgbClr val="005288"/>
                </a:solidFill>
                <a:latin typeface="Arial" panose="020B0604020202020204" pitchFamily="34" charset="0"/>
              </a:rPr>
              <a:t>evolving</a:t>
            </a:r>
            <a:r>
              <a:rPr lang="en-US" sz="1500" i="0" strike="noStrike" baseline="0" dirty="0">
                <a:solidFill>
                  <a:srgbClr val="6D6D6D"/>
                </a:solidFill>
                <a:latin typeface="Arial" panose="020B0604020202020204" pitchFamily="34" charset="0"/>
              </a:rPr>
              <a:t> intelligence that Russia may be exploring options for potential cyberattacks.</a:t>
            </a:r>
          </a:p>
          <a:p>
            <a:endParaRPr lang="en-US" sz="2000" dirty="0">
              <a:solidFill>
                <a:srgbClr val="6D6D6D"/>
              </a:solidFill>
              <a:latin typeface="Arial" panose="020B0604020202020204" pitchFamily="34" charset="0"/>
            </a:endParaRPr>
          </a:p>
        </p:txBody>
      </p:sp>
      <p:sp>
        <p:nvSpPr>
          <p:cNvPr id="16" name="TextBox 15">
            <a:extLst>
              <a:ext uri="{FF2B5EF4-FFF2-40B4-BE49-F238E27FC236}">
                <a16:creationId xmlns:a16="http://schemas.microsoft.com/office/drawing/2014/main" id="{11035431-C549-4764-B8F1-979960A344B1}"/>
              </a:ext>
            </a:extLst>
          </p:cNvPr>
          <p:cNvSpPr txBox="1"/>
          <p:nvPr/>
        </p:nvSpPr>
        <p:spPr>
          <a:xfrm>
            <a:off x="531007" y="1164456"/>
            <a:ext cx="10912848" cy="430887"/>
          </a:xfrm>
          <a:prstGeom prst="rect">
            <a:avLst/>
          </a:prstGeom>
          <a:noFill/>
        </p:spPr>
        <p:txBody>
          <a:bodyPr wrap="square">
            <a:spAutoFit/>
          </a:bodyPr>
          <a:lstStyle/>
          <a:p>
            <a:pPr algn="ctr"/>
            <a:r>
              <a:rPr lang="en-US" sz="2200" b="1" dirty="0">
                <a:solidFill>
                  <a:srgbClr val="005288"/>
                </a:solidFill>
              </a:rPr>
              <a:t>Subscribe for Alerts: </a:t>
            </a:r>
            <a:r>
              <a:rPr lang="en-US" sz="2200" b="1" dirty="0">
                <a:solidFill>
                  <a:srgbClr val="005288"/>
                </a:solidFill>
                <a:hlinkClick r:id="rId3">
                  <a:extLst>
                    <a:ext uri="{A12FA001-AC4F-418D-AE19-62706E023703}">
                      <ahyp:hlinkClr xmlns:ahyp="http://schemas.microsoft.com/office/drawing/2018/hyperlinkcolor" val="tx"/>
                    </a:ext>
                  </a:extLst>
                </a:hlinkClick>
              </a:rPr>
              <a:t>www.cisa.gov/subscribe-updates-cisa</a:t>
            </a:r>
            <a:endParaRPr lang="en-US" sz="2200" b="1" dirty="0">
              <a:solidFill>
                <a:srgbClr val="005288"/>
              </a:solidFill>
            </a:endParaRPr>
          </a:p>
        </p:txBody>
      </p:sp>
    </p:spTree>
    <p:extLst>
      <p:ext uri="{BB962C8B-B14F-4D97-AF65-F5344CB8AC3E}">
        <p14:creationId xmlns:p14="http://schemas.microsoft.com/office/powerpoint/2010/main" val="3882527375"/>
      </p:ext>
    </p:extLst>
  </p:cSld>
  <p:clrMapOvr>
    <a:masterClrMapping/>
  </p:clrMapOvr>
</p:sld>
</file>

<file path=ppt/theme/theme1.xml><?xml version="1.0" encoding="utf-8"?>
<a:theme xmlns:a="http://schemas.openxmlformats.org/drawingml/2006/main" name="1_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Read-Only]" id="{41D1B444-EA3F-4656-8A8F-C7FE54A24611}" vid="{0DED4A09-272D-41A4-B429-0B0E3DC6C0B1}"/>
    </a:ext>
  </a:extLst>
</a:theme>
</file>

<file path=ppt/theme/theme2.xml><?xml version="1.0" encoding="utf-8"?>
<a:theme xmlns:a="http://schemas.openxmlformats.org/drawingml/2006/main" name="2_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Read-Only]" id="{41D1B444-EA3F-4656-8A8F-C7FE54A24611}" vid="{0DED4A09-272D-41A4-B429-0B0E3DC6C0B1}"/>
    </a:ext>
  </a:extLst>
</a:theme>
</file>

<file path=ppt/theme/theme3.xml><?xml version="1.0" encoding="utf-8"?>
<a:theme xmlns:a="http://schemas.openxmlformats.org/drawingml/2006/main" name="DHS_Template_White">
  <a:themeElements>
    <a:clrScheme name="CISA Color Palette">
      <a:dk1>
        <a:srgbClr val="000000"/>
      </a:dk1>
      <a:lt1>
        <a:srgbClr val="FFFFFF"/>
      </a:lt1>
      <a:dk2>
        <a:srgbClr val="5C5C5C"/>
      </a:dk2>
      <a:lt2>
        <a:srgbClr val="E7E6E6"/>
      </a:lt2>
      <a:accent1>
        <a:srgbClr val="00519F"/>
      </a:accent1>
      <a:accent2>
        <a:srgbClr val="0078B7"/>
      </a:accent2>
      <a:accent3>
        <a:srgbClr val="595B5D"/>
      </a:accent3>
      <a:accent4>
        <a:srgbClr val="C31247"/>
      </a:accent4>
      <a:accent5>
        <a:srgbClr val="5E9732"/>
      </a:accent5>
      <a:accent6>
        <a:srgbClr val="091F44"/>
      </a:accent6>
      <a:hlink>
        <a:srgbClr val="0078B7"/>
      </a:hlink>
      <a:folHlink>
        <a:srgbClr val="B9BBBD"/>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Read-Only]" id="{41D1B444-EA3F-4656-8A8F-C7FE54A24611}" vid="{0DED4A09-272D-41A4-B429-0B0E3DC6C0B1}"/>
    </a:ext>
  </a:extLst>
</a:theme>
</file>

<file path=ppt/theme/theme5.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6.xml><?xml version="1.0" encoding="utf-8"?>
<a:theme xmlns:a="http://schemas.openxmlformats.org/drawingml/2006/main" name="4_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1FFFDCBC8A05429796C68B97866995" ma:contentTypeVersion="10" ma:contentTypeDescription="Create a new document." ma:contentTypeScope="" ma:versionID="3dbafb15c59ef5e70c111028d98bbee4">
  <xsd:schema xmlns:xsd="http://www.w3.org/2001/XMLSchema" xmlns:xs="http://www.w3.org/2001/XMLSchema" xmlns:p="http://schemas.microsoft.com/office/2006/metadata/properties" xmlns:ns3="505424b8-ad22-4a44-b4fd-2abe5aca4953" xmlns:ns4="ac2ce819-c712-42c6-bce6-c9efb8c7574b" targetNamespace="http://schemas.microsoft.com/office/2006/metadata/properties" ma:root="true" ma:fieldsID="60e1cabe37176e80bc2995047032f3c6" ns3:_="" ns4:_="">
    <xsd:import namespace="505424b8-ad22-4a44-b4fd-2abe5aca4953"/>
    <xsd:import namespace="ac2ce819-c712-42c6-bce6-c9efb8c757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5424b8-ad22-4a44-b4fd-2abe5aca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2ce819-c712-42c6-bce6-c9efb8c757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5F2B09-BA51-425B-A28D-49A1EF3EE995}">
  <ds:schemaRefs>
    <ds:schemaRef ds:uri="http://schemas.microsoft.com/sharepoint/v3/contenttype/forms"/>
  </ds:schemaRefs>
</ds:datastoreItem>
</file>

<file path=customXml/itemProps2.xml><?xml version="1.0" encoding="utf-8"?>
<ds:datastoreItem xmlns:ds="http://schemas.openxmlformats.org/officeDocument/2006/customXml" ds:itemID="{058BF700-F80E-4343-A36B-02FC6905E7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5424b8-ad22-4a44-b4fd-2abe5aca4953"/>
    <ds:schemaRef ds:uri="ac2ce819-c712-42c6-bce6-c9efb8c757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083C0D-5137-4FA6-B7A6-676AD342E6A9}">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ac2ce819-c712-42c6-bce6-c9efb8c7574b"/>
    <ds:schemaRef ds:uri="505424b8-ad22-4a44-b4fd-2abe5aca4953"/>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22743</TotalTime>
  <Words>3192</Words>
  <Application>Microsoft Office PowerPoint</Application>
  <PresentationFormat>Widescreen</PresentationFormat>
  <Paragraphs>356</Paragraphs>
  <Slides>35</Slides>
  <Notes>28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35</vt:i4>
      </vt:variant>
    </vt:vector>
  </HeadingPairs>
  <TitlesOfParts>
    <vt:vector size="50" baseType="lpstr">
      <vt:lpstr>Arial</vt:lpstr>
      <vt:lpstr>Calibri</vt:lpstr>
      <vt:lpstr>Franklin Gothic Medium</vt:lpstr>
      <vt:lpstr>Roboto</vt:lpstr>
      <vt:lpstr>Segoe UI</vt:lpstr>
      <vt:lpstr>Source Sans Pro</vt:lpstr>
      <vt:lpstr>Times</vt:lpstr>
      <vt:lpstr>Times New Roman</vt:lpstr>
      <vt:lpstr>Wingdings</vt:lpstr>
      <vt:lpstr>1_CISA Template</vt:lpstr>
      <vt:lpstr>2_CISA Template</vt:lpstr>
      <vt:lpstr>DHS_Template_White</vt:lpstr>
      <vt:lpstr>3_CISA Template</vt:lpstr>
      <vt:lpstr>CISA Template</vt:lpstr>
      <vt:lpstr>4_CISA Template</vt:lpstr>
      <vt:lpstr> CYBER THREATS FACING THE NATION &amp; DELAWARE</vt:lpstr>
      <vt:lpstr>PowerPoint Presentation</vt:lpstr>
      <vt:lpstr>PowerPoint Presentation</vt:lpstr>
      <vt:lpstr>PowerPoint Presentation</vt:lpstr>
      <vt:lpstr>CISA Region 3</vt:lpstr>
      <vt:lpstr>PowerPoint Presentation</vt:lpstr>
      <vt:lpstr>PowerPoint Presentation</vt:lpstr>
      <vt:lpstr>PowerPoint Presentation</vt:lpstr>
      <vt:lpstr>PowerPoint Presentation</vt:lpstr>
      <vt:lpstr>PowerPoint Presentation</vt:lpstr>
      <vt:lpstr>PowerPoint Presentation</vt:lpstr>
      <vt:lpstr>RANSOMWARE IS NOT LONGER JuST… INFECT, ENCRYPT, &amp; EXTORT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Future Impacts of Cyber Attacks</vt:lpstr>
      <vt:lpstr>JUST HOW VULNERABLE ARE SLTT SYSTEMS AND NETWORKS?</vt:lpstr>
      <vt:lpstr>FY2021 Results for SLTT Entities</vt:lpstr>
      <vt:lpstr>FY2021 Results for SLTT Entities</vt:lpstr>
      <vt:lpstr>More SLTT Stats…</vt:lpstr>
      <vt:lpstr>SHIFT IN MINDSET: “NOT IF, BUT WHEN”</vt:lpstr>
      <vt:lpstr>PowerPoint Presentation</vt:lpstr>
      <vt:lpstr>How Do I Become Cyber Resilient?</vt:lpstr>
      <vt:lpstr>Operational Resilience in Practice</vt:lpstr>
      <vt:lpstr>Sampling of Voluntary &amp; No-Cost Cybersecurity Offerings</vt:lpstr>
      <vt:lpstr>PowerPoint Presentation</vt:lpstr>
      <vt:lpstr>Federal Ransomware Website: StopRansomware.gov</vt:lpstr>
      <vt:lpstr>Ransomware Guide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SECURITY Risk in Focus: PHISHING</dc:title>
  <dc:creator>Ryan Macias</dc:creator>
  <cp:lastModifiedBy>Lust, Terry M. (DTI)</cp:lastModifiedBy>
  <cp:revision>131</cp:revision>
  <dcterms:created xsi:type="dcterms:W3CDTF">2021-03-24T18:12:54Z</dcterms:created>
  <dcterms:modified xsi:type="dcterms:W3CDTF">2022-10-11T15:58:19Z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0x010100771FFFDCBC8A05429796C68B97866995</vt:lpwstr>
  </property>
  <property fmtid="{D5CDD505-2E9C-101B-9397-08002B2CF9AE}" pid="3" name="MSIP_Label_a2eef23d-2e95-4428-9a3c-2526d95b164a_Enabled">
    <vt:lpwstr>true</vt:lpwstr>
  </property>
  <property fmtid="{D5CDD505-2E9C-101B-9397-08002B2CF9AE}" pid="4" name="MSIP_Label_a2eef23d-2e95-4428-9a3c-2526d95b164a_SetDate">
    <vt:lpwstr>2021-04-28T22:17:14Z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382cb7ca-b668-45cf-ab86-8393b2433c2b</vt:lpwstr>
  </property>
  <property fmtid="{D5CDD505-2E9C-101B-9397-08002B2CF9AE}" pid="9" name="MSIP_Label_a2eef23d-2e95-4428-9a3c-2526d95b164a_ContentBits">
    <vt:lpwstr>0</vt:lpwstr>
  </property>
</Properties>
</file>